
<file path=[Content_Types].xml><?xml version="1.0" encoding="utf-8"?>
<Types xmlns="http://schemas.openxmlformats.org/package/2006/content-types">
  <Default Extension="bin" ContentType="image/j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2.bin" ContentType="image/png"/>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3.bin"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bin" ContentType="image/png"/>
  <Override PartName="/ppt/media/image8.bin"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media/image14.bin" ContentType="image/png"/>
  <Override PartName="/ppt/media/image15.bin" ContentType="image/png"/>
  <Override PartName="/ppt/media/image16.bin" ContentType="image/png"/>
  <Override PartName="/ppt/media/image17.bin" ContentType="image/png"/>
  <Override PartName="/ppt/media/image18.bin"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8.bin"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32.bin" ContentType="image/png"/>
  <Override PartName="/ppt/notesSlides/notesSlide28.xml" ContentType="application/vnd.openxmlformats-officedocument.presentationml.notesSlide+xml"/>
  <Override PartName="/ppt/media/image34.bin" ContentType="image/png"/>
  <Override PartName="/ppt/media/image35.bin" ContentType="image/png"/>
  <Override PartName="/ppt/media/image36.bin"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4" r:id="rId1"/>
    <p:sldMasterId id="2147483656" r:id="rId2"/>
    <p:sldMasterId id="2147483661" r:id="rId3"/>
  </p:sldMasterIdLst>
  <p:notesMasterIdLst>
    <p:notesMasterId r:id="rId36"/>
  </p:notesMasterIdLst>
  <p:sldIdLst>
    <p:sldId id="1123" r:id="rId4"/>
    <p:sldId id="1141" r:id="rId5"/>
    <p:sldId id="1133" r:id="rId6"/>
    <p:sldId id="1134" r:id="rId7"/>
    <p:sldId id="1078" r:id="rId8"/>
    <p:sldId id="1079" r:id="rId9"/>
    <p:sldId id="1080" r:id="rId10"/>
    <p:sldId id="1081" r:id="rId11"/>
    <p:sldId id="1007" r:id="rId12"/>
    <p:sldId id="1142" r:id="rId13"/>
    <p:sldId id="1092" r:id="rId14"/>
    <p:sldId id="1125" r:id="rId15"/>
    <p:sldId id="1132" r:id="rId16"/>
    <p:sldId id="1010" r:id="rId17"/>
    <p:sldId id="1020" r:id="rId18"/>
    <p:sldId id="1086" r:id="rId19"/>
    <p:sldId id="1106" r:id="rId20"/>
    <p:sldId id="1022" r:id="rId21"/>
    <p:sldId id="1023" r:id="rId22"/>
    <p:sldId id="1104" r:id="rId23"/>
    <p:sldId id="1119" r:id="rId24"/>
    <p:sldId id="1024" r:id="rId25"/>
    <p:sldId id="1128" r:id="rId26"/>
    <p:sldId id="1129" r:id="rId27"/>
    <p:sldId id="1130" r:id="rId28"/>
    <p:sldId id="1131" r:id="rId29"/>
    <p:sldId id="1121" r:id="rId30"/>
    <p:sldId id="1126" r:id="rId31"/>
    <p:sldId id="1127" r:id="rId32"/>
    <p:sldId id="1120" r:id="rId33"/>
    <p:sldId id="1038" r:id="rId34"/>
    <p:sldId id="1143" r:id="rId35"/>
  </p:sldIdLst>
  <p:sldSz cx="12192000" cy="6858000"/>
  <p:notesSz cx="6858000" cy="9144000"/>
  <p:embeddedFontLst>
    <p:embeddedFont>
      <p:font typeface="Calibri Light" panose="020F0302020204030204" pitchFamily="34" charset="0"/>
      <p:regular r:id="rId37"/>
      <p:italic r:id="rId38"/>
    </p:embeddedFont>
    <p:embeddedFont>
      <p:font typeface="Webdings" panose="05030102010509060703" pitchFamily="18" charset="2"/>
      <p:regular r:id="rId39"/>
    </p:embeddedFont>
    <p:embeddedFont>
      <p:font typeface="Century Gothic Bold" panose="020B0702020202020204" pitchFamily="34" charset="0"/>
      <p:bold r:id="rId40"/>
    </p:embeddedFont>
    <p:embeddedFont>
      <p:font typeface="Calibri" panose="020F0502020204030204" pitchFamily="34" charset="0"/>
      <p:regular r:id="rId41"/>
      <p:bold r:id="rId42"/>
      <p:italic r:id="rId43"/>
      <p:boldItalic r:id="rId44"/>
    </p:embeddedFont>
    <p:embeddedFont>
      <p:font typeface="MS PGothic" panose="020B0600070205080204" pitchFamily="34" charset="-128"/>
      <p:regular r:id="rId45"/>
    </p:embeddedFont>
    <p:embeddedFont>
      <p:font typeface="Century Gothic" panose="020B050202020202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009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14"/>
    <p:restoredTop sz="67426" autoAdjust="0"/>
  </p:normalViewPr>
  <p:slideViewPr>
    <p:cSldViewPr snapToGrid="0" snapToObjects="1">
      <p:cViewPr varScale="1">
        <p:scale>
          <a:sx n="78" d="100"/>
          <a:sy n="78" d="100"/>
        </p:scale>
        <p:origin x="189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Total Contributions</c:v>
                </c:pt>
              </c:strCache>
            </c:strRef>
          </c:tx>
          <c:spPr>
            <a:solidFill>
              <a:schemeClr val="accent3"/>
            </a:solidFill>
            <a:ln>
              <a:solidFill>
                <a:schemeClr val="accent3"/>
              </a:solidFill>
            </a:ln>
            <a:effectLst/>
          </c:spPr>
          <c:invertIfNegative val="0"/>
          <c:dLbls>
            <c:dLbl>
              <c:idx val="0"/>
              <c:layout/>
              <c:tx>
                <c:rich>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r>
                      <a:rPr lang="en-US" dirty="0" smtClean="0"/>
                      <a:t>$160,000</a:t>
                    </a:r>
                    <a:endParaRPr lang="en-US" dirty="0"/>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C79-4D56-A7A9-B05AC5A8F7F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Alex</c:v>
                </c:pt>
              </c:strCache>
            </c:strRef>
          </c:cat>
          <c:val>
            <c:numRef>
              <c:f>Sheet1!$B$2:$B$2</c:f>
              <c:numCache>
                <c:formatCode>"$"#,##0_);[Red]\("$"#,##0\)</c:formatCode>
                <c:ptCount val="1"/>
                <c:pt idx="0">
                  <c:v>160000</c:v>
                </c:pt>
              </c:numCache>
            </c:numRef>
          </c:val>
          <c:extLst xmlns:c16r2="http://schemas.microsoft.com/office/drawing/2015/06/chart">
            <c:ext xmlns:c16="http://schemas.microsoft.com/office/drawing/2014/chart" uri="{C3380CC4-5D6E-409C-BE32-E72D297353CC}">
              <c16:uniqueId val="{00000000-8859-0B4F-A532-7BE529EE1792}"/>
            </c:ext>
          </c:extLst>
        </c:ser>
        <c:ser>
          <c:idx val="1"/>
          <c:order val="1"/>
          <c:tx>
            <c:strRef>
              <c:f>Sheet1!$C$1</c:f>
              <c:strCache>
                <c:ptCount val="1"/>
                <c:pt idx="0">
                  <c:v>Earnings</c:v>
                </c:pt>
              </c:strCache>
            </c:strRef>
          </c:tx>
          <c:spPr>
            <a:solidFill>
              <a:schemeClr val="accent4"/>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Alex</c:v>
                </c:pt>
              </c:strCache>
            </c:strRef>
          </c:cat>
          <c:val>
            <c:numRef>
              <c:f>Sheet1!$C$2:$C$2</c:f>
              <c:numCache>
                <c:formatCode>"$"#,##0_);[Red]\("$"#,##0\)</c:formatCode>
                <c:ptCount val="1"/>
                <c:pt idx="0">
                  <c:v>503166</c:v>
                </c:pt>
              </c:numCache>
            </c:numRef>
          </c:val>
          <c:extLst xmlns:c16r2="http://schemas.microsoft.com/office/drawing/2015/06/chart">
            <c:ext xmlns:c16="http://schemas.microsoft.com/office/drawing/2014/chart" uri="{C3380CC4-5D6E-409C-BE32-E72D297353CC}">
              <c16:uniqueId val="{00000001-8859-0B4F-A532-7BE529EE1792}"/>
            </c:ext>
          </c:extLst>
        </c:ser>
        <c:ser>
          <c:idx val="2"/>
          <c:order val="2"/>
          <c:tx>
            <c:strRef>
              <c:f>Sheet1!#REF!</c:f>
              <c:strCache>
                <c:ptCount val="1"/>
                <c:pt idx="0">
                  <c:v>#REF!</c:v>
                </c:pt>
              </c:strCache>
            </c:strRef>
          </c:tx>
          <c:spPr>
            <a:solidFill>
              <a:schemeClr val="accent3"/>
            </a:solidFill>
            <a:ln>
              <a:noFill/>
            </a:ln>
            <a:effectLst/>
          </c:spPr>
          <c:invertIfNegative val="0"/>
          <c:cat>
            <c:strRef>
              <c:f>Sheet1!$A$2:$A$2</c:f>
              <c:strCache>
                <c:ptCount val="1"/>
                <c:pt idx="0">
                  <c:v>Alex</c:v>
                </c:pt>
              </c:strCache>
            </c: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2-8859-0B4F-A532-7BE529EE1792}"/>
            </c:ext>
          </c:extLst>
        </c:ser>
        <c:dLbls>
          <c:showLegendKey val="0"/>
          <c:showVal val="0"/>
          <c:showCatName val="0"/>
          <c:showSerName val="0"/>
          <c:showPercent val="0"/>
          <c:showBubbleSize val="0"/>
        </c:dLbls>
        <c:gapWidth val="219"/>
        <c:overlap val="100"/>
        <c:axId val="471545976"/>
        <c:axId val="471550680"/>
      </c:barChart>
      <c:catAx>
        <c:axId val="47154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crossAx val="471550680"/>
        <c:crosses val="autoZero"/>
        <c:auto val="1"/>
        <c:lblAlgn val="ctr"/>
        <c:lblOffset val="100"/>
        <c:noMultiLvlLbl val="0"/>
      </c:catAx>
      <c:valAx>
        <c:axId val="4715506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50000"/>
                  </a:schemeClr>
                </a:solidFill>
                <a:latin typeface="+mn-lt"/>
                <a:ea typeface="+mn-ea"/>
                <a:cs typeface="+mn-cs"/>
              </a:defRPr>
            </a:pPr>
            <a:endParaRPr lang="en-US"/>
          </a:p>
        </c:txPr>
        <c:crossAx val="471545976"/>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Total Contributions</c:v>
                </c:pt>
              </c:strCache>
            </c:strRef>
          </c:tx>
          <c:spPr>
            <a:solidFill>
              <a:schemeClr val="accent3"/>
            </a:solidFill>
            <a:ln>
              <a:solidFill>
                <a:schemeClr val="accent3"/>
              </a:solidFill>
            </a:ln>
            <a:effectLst/>
          </c:spPr>
          <c:invertIfNegative val="0"/>
          <c:dLbls>
            <c:dLbl>
              <c:idx val="1"/>
              <c:layout>
                <c:manualLayout>
                  <c:x val="4.4308657659964572E-3"/>
                  <c:y val="8.24187254273716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304-D147-A9B6-FBED77C6BE1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Alex</c:v>
                </c:pt>
                <c:pt idx="1">
                  <c:v>Emily</c:v>
                </c:pt>
              </c:strCache>
            </c:strRef>
          </c:cat>
          <c:val>
            <c:numRef>
              <c:f>Sheet1!$B$2:$B$3</c:f>
              <c:numCache>
                <c:formatCode>"$"#,##0_);[Red]\("$"#,##0\)</c:formatCode>
                <c:ptCount val="2"/>
                <c:pt idx="0">
                  <c:v>160000</c:v>
                </c:pt>
                <c:pt idx="1">
                  <c:v>120000</c:v>
                </c:pt>
              </c:numCache>
            </c:numRef>
          </c:val>
          <c:extLst xmlns:c16r2="http://schemas.microsoft.com/office/drawing/2015/06/chart">
            <c:ext xmlns:c16="http://schemas.microsoft.com/office/drawing/2014/chart" uri="{C3380CC4-5D6E-409C-BE32-E72D297353CC}">
              <c16:uniqueId val="{00000001-9304-D147-A9B6-FBED77C6BE1D}"/>
            </c:ext>
          </c:extLst>
        </c:ser>
        <c:ser>
          <c:idx val="1"/>
          <c:order val="1"/>
          <c:tx>
            <c:strRef>
              <c:f>Sheet1!$C$1</c:f>
              <c:strCache>
                <c:ptCount val="1"/>
                <c:pt idx="0">
                  <c:v>Earnings</c:v>
                </c:pt>
              </c:strCache>
            </c:strRef>
          </c:tx>
          <c:spPr>
            <a:solidFill>
              <a:schemeClr val="accent4"/>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Alex</c:v>
                </c:pt>
                <c:pt idx="1">
                  <c:v>Emily</c:v>
                </c:pt>
              </c:strCache>
            </c:strRef>
          </c:cat>
          <c:val>
            <c:numRef>
              <c:f>Sheet1!$C$2:$C$3</c:f>
              <c:numCache>
                <c:formatCode>"$"#,##0_);[Red]\("$"#,##0\)</c:formatCode>
                <c:ptCount val="2"/>
                <c:pt idx="0">
                  <c:v>503166</c:v>
                </c:pt>
                <c:pt idx="1">
                  <c:v>214503</c:v>
                </c:pt>
              </c:numCache>
            </c:numRef>
          </c:val>
          <c:extLst xmlns:c16r2="http://schemas.microsoft.com/office/drawing/2015/06/chart">
            <c:ext xmlns:c16="http://schemas.microsoft.com/office/drawing/2014/chart" uri="{C3380CC4-5D6E-409C-BE32-E72D297353CC}">
              <c16:uniqueId val="{00000002-9304-D147-A9B6-FBED77C6BE1D}"/>
            </c:ext>
          </c:extLst>
        </c:ser>
        <c:ser>
          <c:idx val="2"/>
          <c:order val="2"/>
          <c:tx>
            <c:strRef>
              <c:f>Sheet1!#REF!</c:f>
              <c:strCache>
                <c:ptCount val="1"/>
                <c:pt idx="0">
                  <c:v>#REF!</c:v>
                </c:pt>
              </c:strCache>
            </c:strRef>
          </c:tx>
          <c:spPr>
            <a:solidFill>
              <a:schemeClr val="accent3"/>
            </a:solidFill>
            <a:ln>
              <a:noFill/>
            </a:ln>
            <a:effectLst/>
          </c:spPr>
          <c:invertIfNegative val="0"/>
          <c:cat>
            <c:strRef>
              <c:f>Sheet1!$A$2:$A$3</c:f>
              <c:strCache>
                <c:ptCount val="2"/>
                <c:pt idx="0">
                  <c:v>Alex</c:v>
                </c:pt>
                <c:pt idx="1">
                  <c:v>Emily</c:v>
                </c:pt>
              </c:strCache>
            </c: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3-9304-D147-A9B6-FBED77C6BE1D}"/>
            </c:ext>
          </c:extLst>
        </c:ser>
        <c:dLbls>
          <c:showLegendKey val="0"/>
          <c:showVal val="0"/>
          <c:showCatName val="0"/>
          <c:showSerName val="0"/>
          <c:showPercent val="0"/>
          <c:showBubbleSize val="0"/>
        </c:dLbls>
        <c:gapWidth val="219"/>
        <c:overlap val="100"/>
        <c:axId val="471549896"/>
        <c:axId val="390624792"/>
      </c:barChart>
      <c:catAx>
        <c:axId val="47154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50000"/>
                  </a:schemeClr>
                </a:solidFill>
                <a:latin typeface="+mn-lt"/>
                <a:ea typeface="+mn-ea"/>
                <a:cs typeface="+mn-cs"/>
              </a:defRPr>
            </a:pPr>
            <a:endParaRPr lang="en-US"/>
          </a:p>
        </c:txPr>
        <c:crossAx val="390624792"/>
        <c:crosses val="autoZero"/>
        <c:auto val="1"/>
        <c:lblAlgn val="ctr"/>
        <c:lblOffset val="100"/>
        <c:noMultiLvlLbl val="0"/>
      </c:catAx>
      <c:valAx>
        <c:axId val="3906247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50000"/>
                  </a:schemeClr>
                </a:solidFill>
                <a:latin typeface="+mn-lt"/>
                <a:ea typeface="+mn-ea"/>
                <a:cs typeface="+mn-cs"/>
              </a:defRPr>
            </a:pPr>
            <a:endParaRPr lang="en-US"/>
          </a:p>
        </c:txPr>
        <c:crossAx val="471549896"/>
        <c:crosses val="autoZero"/>
        <c:crossBetween val="between"/>
      </c:valAx>
      <c:spPr>
        <a:noFill/>
        <a:ln w="25400">
          <a:noFill/>
        </a:ln>
        <a:effectLst/>
      </c:spPr>
    </c:plotArea>
    <c:legend>
      <c:legendPos val="b"/>
      <c:legendEntry>
        <c:idx val="2"/>
        <c:delete val="1"/>
      </c:legendEntry>
      <c:layout>
        <c:manualLayout>
          <c:xMode val="edge"/>
          <c:yMode val="edge"/>
          <c:x val="0.38831416773448041"/>
          <c:y val="0.91136193219105932"/>
          <c:w val="0.32085303526192621"/>
          <c:h val="5.38438259082435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explosion val="7"/>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804-344E-A5F3-276BF1480217}"/>
              </c:ext>
            </c:extLst>
          </c:dPt>
          <c:dPt>
            <c:idx val="1"/>
            <c:bubble3D val="0"/>
            <c:explosion val="12"/>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804-344E-A5F3-276BF1480217}"/>
              </c:ext>
            </c:extLst>
          </c:dPt>
          <c:dPt>
            <c:idx val="2"/>
            <c:bubble3D val="0"/>
            <c:explosion val="7"/>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F804-344E-A5F3-276BF1480217}"/>
              </c:ext>
            </c:extLst>
          </c:dPt>
          <c:dLbls>
            <c:dLbl>
              <c:idx val="0"/>
              <c:layout>
                <c:manualLayout>
                  <c:x val="-0.24797158501131697"/>
                  <c:y val="-0.1198299844267021"/>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F804-344E-A5F3-276BF1480217}"/>
                </c:ext>
                <c:ext xmlns:c15="http://schemas.microsoft.com/office/drawing/2012/chart" uri="{CE6537A1-D6FC-4f65-9D91-7224C49458BB}"/>
              </c:extLst>
            </c:dLbl>
            <c:dLbl>
              <c:idx val="1"/>
              <c:layout>
                <c:manualLayout>
                  <c:x val="0.21103826041126655"/>
                  <c:y val="-5.9305815892088255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F804-344E-A5F3-276BF1480217}"/>
                </c:ext>
                <c:ext xmlns:c15="http://schemas.microsoft.com/office/drawing/2012/chart" uri="{CE6537A1-D6FC-4f65-9D91-7224C49458BB}"/>
              </c:extLst>
            </c:dLbl>
            <c:dLbl>
              <c:idx val="2"/>
              <c:layout>
                <c:manualLayout>
                  <c:x val="0.12728996919825247"/>
                  <c:y val="0.13943505595355965"/>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F804-344E-A5F3-276BF148021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Stocks                   </c:v>
                </c:pt>
                <c:pt idx="1">
                  <c:v>Bonds</c:v>
                </c:pt>
                <c:pt idx="2">
                  <c:v>Cash</c:v>
                </c:pt>
              </c:strCache>
            </c:strRef>
          </c:cat>
          <c:val>
            <c:numRef>
              <c:f>Sheet1!$B$2:$B$4</c:f>
              <c:numCache>
                <c:formatCode>General</c:formatCode>
                <c:ptCount val="3"/>
                <c:pt idx="0">
                  <c:v>60</c:v>
                </c:pt>
                <c:pt idx="1">
                  <c:v>25</c:v>
                </c:pt>
                <c:pt idx="2">
                  <c:v>15</c:v>
                </c:pt>
              </c:numCache>
            </c:numRef>
          </c:val>
          <c:extLst xmlns:c16r2="http://schemas.microsoft.com/office/drawing/2015/06/chart">
            <c:ext xmlns:c16="http://schemas.microsoft.com/office/drawing/2014/chart" uri="{C3380CC4-5D6E-409C-BE32-E72D297353CC}">
              <c16:uniqueId val="{00000006-F804-344E-A5F3-276BF148021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121149897330596E-2"/>
          <c:y val="7.4162679425837319E-2"/>
          <c:w val="0.7227926078028748"/>
          <c:h val="0.52392344497607657"/>
        </c:manualLayout>
      </c:layout>
      <c:pieChart>
        <c:varyColors val="1"/>
        <c:ser>
          <c:idx val="0"/>
          <c:order val="0"/>
          <c:tx>
            <c:strRef>
              <c:f>Sheet1!$B$1</c:f>
              <c:strCache>
                <c:ptCount val="1"/>
                <c:pt idx="0">
                  <c:v>Aggressive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8F29-204B-8D5C-66C8C32787A4}"/>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8F29-204B-8D5C-66C8C32787A4}"/>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8F29-204B-8D5C-66C8C32787A4}"/>
              </c:ext>
            </c:extLst>
          </c:dPt>
          <c:cat>
            <c:strRef>
              <c:f>Sheet1!$A$2:$A$4</c:f>
              <c:strCache>
                <c:ptCount val="3"/>
                <c:pt idx="0">
                  <c:v>Stocks</c:v>
                </c:pt>
                <c:pt idx="1">
                  <c:v>Bonds</c:v>
                </c:pt>
                <c:pt idx="2">
                  <c:v>Cash</c:v>
                </c:pt>
              </c:strCache>
            </c:strRef>
          </c:cat>
          <c:val>
            <c:numRef>
              <c:f>Sheet1!$B$2:$B$4</c:f>
              <c:numCache>
                <c:formatCode>General</c:formatCode>
                <c:ptCount val="3"/>
                <c:pt idx="0">
                  <c:v>85</c:v>
                </c:pt>
                <c:pt idx="1">
                  <c:v>8</c:v>
                </c:pt>
                <c:pt idx="2">
                  <c:v>7</c:v>
                </c:pt>
              </c:numCache>
            </c:numRef>
          </c:val>
          <c:extLst xmlns:c16r2="http://schemas.microsoft.com/office/drawing/2015/06/chart">
            <c:ext xmlns:c16="http://schemas.microsoft.com/office/drawing/2014/chart" uri="{C3380CC4-5D6E-409C-BE32-E72D297353CC}">
              <c16:uniqueId val="{00000006-8F29-204B-8D5C-66C8C32787A4}"/>
            </c:ext>
          </c:extLst>
        </c:ser>
        <c:ser>
          <c:idx val="1"/>
          <c:order val="1"/>
          <c:tx>
            <c:strRef>
              <c:f>Sheet1!$C$1</c:f>
              <c:strCache>
                <c:ptCount val="1"/>
                <c:pt idx="0">
                  <c:v>Moderate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8-8F29-204B-8D5C-66C8C32787A4}"/>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A-8F29-204B-8D5C-66C8C32787A4}"/>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C-8F29-204B-8D5C-66C8C32787A4}"/>
              </c:ext>
            </c:extLst>
          </c:dPt>
          <c:cat>
            <c:strRef>
              <c:f>Sheet1!$A$2:$A$4</c:f>
              <c:strCache>
                <c:ptCount val="3"/>
                <c:pt idx="0">
                  <c:v>Stocks</c:v>
                </c:pt>
                <c:pt idx="1">
                  <c:v>Bonds</c:v>
                </c:pt>
                <c:pt idx="2">
                  <c:v>Cash</c:v>
                </c:pt>
              </c:strCache>
            </c:strRef>
          </c:cat>
          <c:val>
            <c:numRef>
              <c:f>Sheet1!$C$2:$C$4</c:f>
              <c:numCache>
                <c:formatCode>General</c:formatCode>
                <c:ptCount val="3"/>
                <c:pt idx="0">
                  <c:v>60</c:v>
                </c:pt>
                <c:pt idx="1">
                  <c:v>27</c:v>
                </c:pt>
                <c:pt idx="2">
                  <c:v>13</c:v>
                </c:pt>
              </c:numCache>
            </c:numRef>
          </c:val>
          <c:extLst xmlns:c16r2="http://schemas.microsoft.com/office/drawing/2015/06/chart">
            <c:ext xmlns:c16="http://schemas.microsoft.com/office/drawing/2014/chart" uri="{C3380CC4-5D6E-409C-BE32-E72D297353CC}">
              <c16:uniqueId val="{0000000D-8F29-204B-8D5C-66C8C32787A4}"/>
            </c:ext>
          </c:extLst>
        </c:ser>
        <c:ser>
          <c:idx val="2"/>
          <c:order val="2"/>
          <c:tx>
            <c:strRef>
              <c:f>Sheet1!$D$1</c:f>
              <c:strCache>
                <c:ptCount val="1"/>
                <c:pt idx="0">
                  <c:v>Conservative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F-8F29-204B-8D5C-66C8C32787A4}"/>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11-8F29-204B-8D5C-66C8C32787A4}"/>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13-8F29-204B-8D5C-66C8C32787A4}"/>
              </c:ext>
            </c:extLst>
          </c:dPt>
          <c:cat>
            <c:strRef>
              <c:f>Sheet1!$A$2:$A$4</c:f>
              <c:strCache>
                <c:ptCount val="3"/>
                <c:pt idx="0">
                  <c:v>Stocks</c:v>
                </c:pt>
                <c:pt idx="1">
                  <c:v>Bonds</c:v>
                </c:pt>
                <c:pt idx="2">
                  <c:v>Cash</c:v>
                </c:pt>
              </c:strCache>
            </c:strRef>
          </c:cat>
          <c:val>
            <c:numRef>
              <c:f>Sheet1!$D$2:$D$4</c:f>
              <c:numCache>
                <c:formatCode>General</c:formatCode>
                <c:ptCount val="3"/>
                <c:pt idx="0">
                  <c:v>30</c:v>
                </c:pt>
                <c:pt idx="1">
                  <c:v>47</c:v>
                </c:pt>
                <c:pt idx="2">
                  <c:v>23</c:v>
                </c:pt>
              </c:numCache>
            </c:numRef>
          </c:val>
          <c:extLst xmlns:c16r2="http://schemas.microsoft.com/office/drawing/2015/06/chart">
            <c:ext xmlns:c16="http://schemas.microsoft.com/office/drawing/2014/chart" uri="{C3380CC4-5D6E-409C-BE32-E72D297353CC}">
              <c16:uniqueId val="{00000014-8F29-204B-8D5C-66C8C32787A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032786885245901E-2"/>
          <c:y val="7.4162679425837319E-2"/>
          <c:w val="0.72336065573770492"/>
          <c:h val="0.52631578947368418"/>
        </c:manualLayout>
      </c:layout>
      <c:pieChart>
        <c:varyColors val="1"/>
        <c:ser>
          <c:idx val="0"/>
          <c:order val="0"/>
          <c:tx>
            <c:strRef>
              <c:f>Sheet1!$C$1</c:f>
              <c:strCache>
                <c:ptCount val="1"/>
                <c:pt idx="0">
                  <c:v>Moderate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C39B-8D49-83DA-0876A2A8A441}"/>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C39B-8D49-83DA-0876A2A8A441}"/>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C39B-8D49-83DA-0876A2A8A441}"/>
              </c:ext>
            </c:extLst>
          </c:dPt>
          <c:cat>
            <c:strRef>
              <c:f>Sheet1!$A$2:$A$4</c:f>
              <c:strCache>
                <c:ptCount val="3"/>
                <c:pt idx="0">
                  <c:v>Stocks</c:v>
                </c:pt>
                <c:pt idx="1">
                  <c:v>Bonds</c:v>
                </c:pt>
                <c:pt idx="2">
                  <c:v>Cash</c:v>
                </c:pt>
              </c:strCache>
            </c:strRef>
          </c:cat>
          <c:val>
            <c:numRef>
              <c:f>Sheet1!$C$2:$C$4</c:f>
              <c:numCache>
                <c:formatCode>General</c:formatCode>
                <c:ptCount val="3"/>
                <c:pt idx="0">
                  <c:v>60</c:v>
                </c:pt>
                <c:pt idx="1">
                  <c:v>27</c:v>
                </c:pt>
                <c:pt idx="2">
                  <c:v>13</c:v>
                </c:pt>
              </c:numCache>
            </c:numRef>
          </c:val>
          <c:extLst xmlns:c16r2="http://schemas.microsoft.com/office/drawing/2015/06/chart">
            <c:ext xmlns:c16="http://schemas.microsoft.com/office/drawing/2014/chart" uri="{C3380CC4-5D6E-409C-BE32-E72D297353CC}">
              <c16:uniqueId val="{00000006-C39B-8D49-83DA-0876A2A8A4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032786885245901E-2"/>
          <c:y val="7.4162679425837319E-2"/>
          <c:w val="0.72336065573770492"/>
          <c:h val="0.52631578947368418"/>
        </c:manualLayout>
      </c:layout>
      <c:pieChart>
        <c:varyColors val="1"/>
        <c:ser>
          <c:idx val="0"/>
          <c:order val="0"/>
          <c:tx>
            <c:strRef>
              <c:f>Sheet1!$B$1</c:f>
              <c:strCache>
                <c:ptCount val="1"/>
                <c:pt idx="0">
                  <c:v>Conservative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A929-5243-B307-D35AC19649AC}"/>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A929-5243-B307-D35AC19649AC}"/>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A929-5243-B307-D35AC19649AC}"/>
              </c:ext>
            </c:extLst>
          </c:dPt>
          <c:cat>
            <c:strRef>
              <c:f>Sheet1!$A$2:$A$4</c:f>
              <c:strCache>
                <c:ptCount val="3"/>
                <c:pt idx="0">
                  <c:v>Stocks</c:v>
                </c:pt>
                <c:pt idx="1">
                  <c:v>Bonds</c:v>
                </c:pt>
                <c:pt idx="2">
                  <c:v>Cash</c:v>
                </c:pt>
              </c:strCache>
            </c:strRef>
          </c:cat>
          <c:val>
            <c:numRef>
              <c:f>Sheet1!$B$2:$B$4</c:f>
              <c:numCache>
                <c:formatCode>General</c:formatCode>
                <c:ptCount val="3"/>
                <c:pt idx="0">
                  <c:v>30</c:v>
                </c:pt>
                <c:pt idx="1">
                  <c:v>47</c:v>
                </c:pt>
                <c:pt idx="2">
                  <c:v>23</c:v>
                </c:pt>
              </c:numCache>
            </c:numRef>
          </c:val>
          <c:extLst xmlns:c16r2="http://schemas.microsoft.com/office/drawing/2015/06/chart">
            <c:ext xmlns:c16="http://schemas.microsoft.com/office/drawing/2014/chart" uri="{C3380CC4-5D6E-409C-BE32-E72D297353CC}">
              <c16:uniqueId val="{00000006-A929-5243-B307-D35AC19649AC}"/>
            </c:ext>
          </c:extLst>
        </c:ser>
        <c:ser>
          <c:idx val="1"/>
          <c:order val="1"/>
          <c:tx>
            <c:strRef>
              <c:f>Sheet1!$C$1</c:f>
              <c:strCache>
                <c:ptCount val="1"/>
                <c:pt idx="0">
                  <c:v>Moderate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8-A929-5243-B307-D35AC19649AC}"/>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A-A929-5243-B307-D35AC19649AC}"/>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C-A929-5243-B307-D35AC19649AC}"/>
              </c:ext>
            </c:extLst>
          </c:dPt>
          <c:cat>
            <c:strRef>
              <c:f>Sheet1!$A$2:$A$4</c:f>
              <c:strCache>
                <c:ptCount val="3"/>
                <c:pt idx="0">
                  <c:v>Stocks</c:v>
                </c:pt>
                <c:pt idx="1">
                  <c:v>Bonds</c:v>
                </c:pt>
                <c:pt idx="2">
                  <c:v>Cash</c:v>
                </c:pt>
              </c:strCache>
            </c:strRef>
          </c:cat>
          <c:val>
            <c:numRef>
              <c:f>Sheet1!$C$2:$C$4</c:f>
              <c:numCache>
                <c:formatCode>General</c:formatCode>
                <c:ptCount val="3"/>
                <c:pt idx="0">
                  <c:v>60</c:v>
                </c:pt>
                <c:pt idx="1">
                  <c:v>27</c:v>
                </c:pt>
                <c:pt idx="2">
                  <c:v>13</c:v>
                </c:pt>
              </c:numCache>
            </c:numRef>
          </c:val>
          <c:extLst xmlns:c16r2="http://schemas.microsoft.com/office/drawing/2015/06/chart">
            <c:ext xmlns:c16="http://schemas.microsoft.com/office/drawing/2014/chart" uri="{C3380CC4-5D6E-409C-BE32-E72D297353CC}">
              <c16:uniqueId val="{0000000D-A929-5243-B307-D35AC19649AC}"/>
            </c:ext>
          </c:extLst>
        </c:ser>
        <c:ser>
          <c:idx val="2"/>
          <c:order val="2"/>
          <c:tx>
            <c:strRef>
              <c:f>Sheet1!$D$1</c:f>
              <c:strCache>
                <c:ptCount val="1"/>
                <c:pt idx="0">
                  <c:v>Conservative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F-A929-5243-B307-D35AC19649AC}"/>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11-A929-5243-B307-D35AC19649AC}"/>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13-A929-5243-B307-D35AC19649AC}"/>
              </c:ext>
            </c:extLst>
          </c:dPt>
          <c:cat>
            <c:strRef>
              <c:f>Sheet1!$A$2:$A$4</c:f>
              <c:strCache>
                <c:ptCount val="3"/>
                <c:pt idx="0">
                  <c:v>Stocks</c:v>
                </c:pt>
                <c:pt idx="1">
                  <c:v>Bonds</c:v>
                </c:pt>
                <c:pt idx="2">
                  <c:v>Cash</c:v>
                </c:pt>
              </c:strCache>
            </c:strRef>
          </c:cat>
          <c:val>
            <c:numRef>
              <c:f>Sheet1!$D$2:$D$4</c:f>
              <c:numCache>
                <c:formatCode>General</c:formatCode>
                <c:ptCount val="3"/>
                <c:pt idx="0">
                  <c:v>30</c:v>
                </c:pt>
                <c:pt idx="1">
                  <c:v>47</c:v>
                </c:pt>
                <c:pt idx="2">
                  <c:v>23</c:v>
                </c:pt>
              </c:numCache>
            </c:numRef>
          </c:val>
          <c:extLst xmlns:c16r2="http://schemas.microsoft.com/office/drawing/2015/06/chart">
            <c:ext xmlns:c16="http://schemas.microsoft.com/office/drawing/2014/chart" uri="{C3380CC4-5D6E-409C-BE32-E72D297353CC}">
              <c16:uniqueId val="{00000014-A929-5243-B307-D35AC19649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DD0C4-7035-7E46-B7EE-2B6DD4195B3B}" type="datetimeFigureOut">
              <a:rPr lang="en-US" smtClean="0"/>
              <a:t>2/28/2020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C64A2-3F37-A644-A17C-113BCE21AB36}" type="slidenum">
              <a:rPr lang="en-US" smtClean="0"/>
              <a:t>‹#›</a:t>
            </a:fld>
            <a:endParaRPr lang="en-US"/>
          </a:p>
        </p:txBody>
      </p:sp>
    </p:spTree>
    <p:extLst>
      <p:ext uri="{BB962C8B-B14F-4D97-AF65-F5344CB8AC3E}">
        <p14:creationId xmlns:p14="http://schemas.microsoft.com/office/powerpoint/2010/main" val="94540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ls.gov/news.release/pdf/nlsoy.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sa.gov/news/press/factsheets/basicfact-al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sa.gov/planners/lifeexpectancy.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soa.org/research/age-wis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feel as if retirement is a long way off, but hopefully at some point in your future, there will come a time when won’t be working every day. You need to start planning and saving now to make sure you have a monthly paycheck in retirement that supports the lifestyle you want. That’s where you’re </a:t>
            </a:r>
            <a:r>
              <a:rPr lang="en-US" dirty="0" smtClean="0"/>
              <a:t>401(a) </a:t>
            </a:r>
            <a:r>
              <a:rPr lang="en-US" dirty="0"/>
              <a:t>comes in.</a:t>
            </a:r>
            <a:r>
              <a:rPr lang="en-US" baseline="0" dirty="0"/>
              <a:t> W</a:t>
            </a:r>
            <a:r>
              <a:rPr lang="en-US" dirty="0"/>
              <a:t>e want you to understand the advantages of this important benefit and help you start saving today.  </a:t>
            </a:r>
          </a:p>
          <a:p>
            <a:r>
              <a:rPr lang="en-US" dirty="0"/>
              <a:t> </a:t>
            </a:r>
          </a:p>
          <a:p>
            <a:r>
              <a:rPr lang="en-US" dirty="0"/>
              <a:t>Let’s look at a couple of factors that will demonstrate the importance of starting to save today for tomorrow’s retirement.</a:t>
            </a:r>
            <a:r>
              <a:rPr lang="en-US" baseline="0" dirty="0"/>
              <a:t> </a:t>
            </a:r>
            <a:r>
              <a:rPr lang="en-US" dirty="0"/>
              <a:t>We’ll start with a short pop quiz.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C64A2-3F37-A644-A17C-113BCE21A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29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get to choose how much of your pay to put in your 401(k) account each pay period - for example 10%. </a:t>
            </a:r>
            <a:br>
              <a:rPr lang="en-US" dirty="0"/>
            </a:br>
            <a:endParaRPr lang="en-US" dirty="0"/>
          </a:p>
          <a:p>
            <a:r>
              <a:rPr lang="en-US" dirty="0"/>
              <a:t>Once you make your savings election, your employer will take that amount out of your pay before calculating and withholding federal and state taxes for each paycheck. Your employer then deposits your savings into your 401(k) account. This “pre-tax” payroll deduction means that you are not paying tax on the income you are saving in the year it goes into the plan. </a:t>
            </a:r>
            <a:br>
              <a:rPr lang="en-US" dirty="0"/>
            </a:br>
            <a:endParaRPr lang="en-US" dirty="0"/>
          </a:p>
          <a:p>
            <a:r>
              <a:rPr lang="en-US" dirty="0"/>
              <a:t>You only have to make this payroll deduction election once, and it will remain in effect until you change it. If you want to save more or less at any point, you can change your election. Simply log in to your account and </a:t>
            </a:r>
            <a:r>
              <a:rPr lang="en-US" dirty="0">
                <a:solidFill>
                  <a:srgbClr val="FF0000"/>
                </a:solidFill>
              </a:rPr>
              <a:t>[insert instructions to log in to change election]</a:t>
            </a:r>
            <a:r>
              <a:rPr lang="en-US" dirty="0"/>
              <a:t>. Your plan allows you to do this </a:t>
            </a:r>
            <a:r>
              <a:rPr lang="en-US" dirty="0">
                <a:solidFill>
                  <a:srgbClr val="FF0000"/>
                </a:solidFill>
              </a:rPr>
              <a:t>[enter frequency (e.g., any time, monthly, quarterly)].</a:t>
            </a:r>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10</a:t>
            </a:fld>
            <a:endParaRPr lang="en-US"/>
          </a:p>
        </p:txBody>
      </p:sp>
    </p:spTree>
    <p:extLst>
      <p:ext uri="{BB962C8B-B14F-4D97-AF65-F5344CB8AC3E}">
        <p14:creationId xmlns:p14="http://schemas.microsoft.com/office/powerpoint/2010/main" val="135652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CACCFC-AB9B-724B-B099-87886DB56565}" type="slidenum">
              <a:rPr lang="en-US" smtClean="0"/>
              <a:t>11</a:t>
            </a:fld>
            <a:endParaRPr lang="en-US"/>
          </a:p>
        </p:txBody>
      </p:sp>
    </p:spTree>
    <p:extLst>
      <p:ext uri="{BB962C8B-B14F-4D97-AF65-F5344CB8AC3E}">
        <p14:creationId xmlns:p14="http://schemas.microsoft.com/office/powerpoint/2010/main" val="274471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Cliff</a:t>
            </a:r>
            <a:r>
              <a:rPr lang="en-US" baseline="0" dirty="0" smtClean="0"/>
              <a:t> Vesting – vested after 3 years of service</a:t>
            </a:r>
            <a:endParaRPr lang="en-US" dirty="0"/>
          </a:p>
        </p:txBody>
      </p:sp>
      <p:sp>
        <p:nvSpPr>
          <p:cNvPr id="4" name="Slide Number Placeholder 3"/>
          <p:cNvSpPr>
            <a:spLocks noGrp="1"/>
          </p:cNvSpPr>
          <p:nvPr>
            <p:ph type="sldNum" sz="quarter" idx="10"/>
          </p:nvPr>
        </p:nvSpPr>
        <p:spPr/>
        <p:txBody>
          <a:bodyPr/>
          <a:lstStyle/>
          <a:p>
            <a:fld id="{07CACCFC-AB9B-724B-B099-87886DB56565}" type="slidenum">
              <a:rPr lang="en-US" smtClean="0"/>
              <a:t>12</a:t>
            </a:fld>
            <a:endParaRPr lang="en-US"/>
          </a:p>
        </p:txBody>
      </p:sp>
    </p:spTree>
    <p:extLst>
      <p:ext uri="{BB962C8B-B14F-4D97-AF65-F5344CB8AC3E}">
        <p14:creationId xmlns:p14="http://schemas.microsoft.com/office/powerpoint/2010/main" val="368332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decisions that you need to make when it comes to your </a:t>
            </a:r>
            <a:r>
              <a:rPr lang="en-US" dirty="0" smtClean="0"/>
              <a:t>401(a) </a:t>
            </a:r>
            <a:r>
              <a:rPr lang="en-US" dirty="0"/>
              <a:t>plan are: </a:t>
            </a:r>
          </a:p>
          <a:p>
            <a:r>
              <a:rPr lang="en-US" dirty="0"/>
              <a:t> </a:t>
            </a:r>
          </a:p>
          <a:p>
            <a:pPr marL="171450" indent="-171450">
              <a:buClr>
                <a:schemeClr val="bg1">
                  <a:lumMod val="75000"/>
                </a:schemeClr>
              </a:buClr>
              <a:buSzPct val="125000"/>
              <a:buFont typeface="Arial" panose="020B0604020202020204" pitchFamily="34" charset="0"/>
              <a:buChar char="•"/>
            </a:pPr>
            <a:r>
              <a:rPr lang="en-US" dirty="0"/>
              <a:t>How much should you save? </a:t>
            </a:r>
          </a:p>
          <a:p>
            <a:pPr marL="171450" indent="-171450">
              <a:buClr>
                <a:schemeClr val="bg1">
                  <a:lumMod val="75000"/>
                </a:schemeClr>
              </a:buClr>
              <a:buSzPct val="125000"/>
              <a:buFont typeface="Arial" panose="020B0604020202020204" pitchFamily="34" charset="0"/>
              <a:buChar char="•"/>
            </a:pPr>
            <a:r>
              <a:rPr lang="en-US" dirty="0"/>
              <a:t>How should you invest?</a:t>
            </a:r>
          </a:p>
          <a:p>
            <a:r>
              <a:rPr lang="en-US" dirty="0"/>
              <a:t> </a:t>
            </a:r>
          </a:p>
          <a:p>
            <a:r>
              <a:rPr lang="en-US" dirty="0"/>
              <a:t>We’ll look at each of these questions to help you make informed decisions. </a:t>
            </a:r>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13</a:t>
            </a:fld>
            <a:endParaRPr lang="en-US"/>
          </a:p>
        </p:txBody>
      </p:sp>
    </p:spTree>
    <p:extLst>
      <p:ext uri="{BB962C8B-B14F-4D97-AF65-F5344CB8AC3E}">
        <p14:creationId xmlns:p14="http://schemas.microsoft.com/office/powerpoint/2010/main" val="1652348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experts recommend that you save on average between 10 and 15% of your income </a:t>
            </a:r>
          </a:p>
          <a:p>
            <a:r>
              <a:rPr lang="en-US" baseline="0" dirty="0" smtClean="0"/>
              <a:t>Full match gets you to 9% - focus on 1-2% increases per year</a:t>
            </a:r>
          </a:p>
          <a:p>
            <a:endParaRPr lang="en-US" dirty="0" smtClean="0"/>
          </a:p>
          <a:p>
            <a:r>
              <a:rPr lang="en-US" dirty="0" smtClean="0"/>
              <a:t>Let’s talk about your contribution</a:t>
            </a:r>
            <a:r>
              <a:rPr lang="en-US" baseline="0" dirty="0" smtClean="0"/>
              <a:t> limits </a:t>
            </a:r>
          </a:p>
          <a:p>
            <a:endParaRPr lang="en-US" baseline="0" dirty="0" smtClean="0"/>
          </a:p>
          <a:p>
            <a:r>
              <a:rPr lang="en-US" dirty="0" smtClean="0"/>
              <a:t>Through payroll deduction, you</a:t>
            </a:r>
            <a:r>
              <a:rPr lang="en-US" baseline="0" dirty="0" smtClean="0"/>
              <a:t> can save up to 100% of your pay – there for your benefit</a:t>
            </a:r>
          </a:p>
          <a:p>
            <a:endParaRPr lang="en-US" baseline="0" dirty="0" smtClean="0"/>
          </a:p>
          <a:p>
            <a:r>
              <a:rPr lang="en-US" baseline="0" dirty="0" smtClean="0"/>
              <a:t>IRS Limits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14</a:t>
            </a:fld>
            <a:endParaRPr lang="en-US"/>
          </a:p>
        </p:txBody>
      </p:sp>
    </p:spTree>
    <p:extLst>
      <p:ext uri="{BB962C8B-B14F-4D97-AF65-F5344CB8AC3E}">
        <p14:creationId xmlns:p14="http://schemas.microsoft.com/office/powerpoint/2010/main" val="3777985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15</a:t>
            </a:fld>
            <a:endParaRPr lang="en-US"/>
          </a:p>
        </p:txBody>
      </p:sp>
    </p:spTree>
    <p:extLst>
      <p:ext uri="{BB962C8B-B14F-4D97-AF65-F5344CB8AC3E}">
        <p14:creationId xmlns:p14="http://schemas.microsoft.com/office/powerpoint/2010/main" val="48670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to be actively involved in choosing investments for your savings, the </a:t>
            </a:r>
            <a:r>
              <a:rPr lang="en-US" dirty="0" smtClean="0"/>
              <a:t>401(a) </a:t>
            </a:r>
            <a:r>
              <a:rPr lang="en-US" dirty="0"/>
              <a:t>plan gives you plenty of options to choose from. For those of you who like to “do-it-yourself,” there are plenty of tools available online to assist you in understanding your options, diversifying your portfolio, and helping you rebalance your account periodically. We won’t discuss all of the available investment options during this brief presentation, but feel free to see me afterwards with specific questions. </a:t>
            </a:r>
            <a:br>
              <a:rPr lang="en-US" dirty="0"/>
            </a:br>
            <a:endParaRPr lang="en-US" dirty="0"/>
          </a:p>
          <a:p>
            <a:r>
              <a:rPr lang="en-US" dirty="0"/>
              <a:t>We have found that many people prefer the convenience of a more simplified approach. Your plan offers investment options that help take the guesswork out of investing by automatically allocating your savings across many different investment types in a mix that is appropriate for your </a:t>
            </a:r>
            <a:r>
              <a:rPr lang="en-US" dirty="0">
                <a:solidFill>
                  <a:srgbClr val="FF0000"/>
                </a:solidFill>
              </a:rPr>
              <a:t>[risk tolerance </a:t>
            </a:r>
            <a:r>
              <a:rPr lang="en-US" i="1" dirty="0">
                <a:solidFill>
                  <a:srgbClr val="FF0000"/>
                </a:solidFill>
              </a:rPr>
              <a:t>for plans that use risk-based asset allocation funds or</a:t>
            </a:r>
            <a:r>
              <a:rPr lang="en-US" dirty="0">
                <a:solidFill>
                  <a:srgbClr val="FF0000"/>
                </a:solidFill>
              </a:rPr>
              <a:t> age group </a:t>
            </a:r>
            <a:r>
              <a:rPr lang="en-US" i="1" dirty="0">
                <a:solidFill>
                  <a:srgbClr val="FF0000"/>
                </a:solidFill>
              </a:rPr>
              <a:t>for plans that use target date funds</a:t>
            </a:r>
            <a:r>
              <a:rPr lang="en-US" dirty="0">
                <a:solidFill>
                  <a:srgbClr val="FF0000"/>
                </a:solidFill>
              </a:rPr>
              <a:t>]. </a:t>
            </a:r>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16</a:t>
            </a:fld>
            <a:endParaRPr lang="en-US"/>
          </a:p>
        </p:txBody>
      </p:sp>
    </p:spTree>
    <p:extLst>
      <p:ext uri="{BB962C8B-B14F-4D97-AF65-F5344CB8AC3E}">
        <p14:creationId xmlns:p14="http://schemas.microsoft.com/office/powerpoint/2010/main" val="2019311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manage your risk is to spread your retirement savings across different types of investments. By diversifying your mix of investments, you reduce the likelihood of major losses when one category of investments performs poorly. </a:t>
            </a:r>
          </a:p>
          <a:p>
            <a:r>
              <a:rPr lang="en-US" dirty="0"/>
              <a:t> </a:t>
            </a:r>
          </a:p>
          <a:p>
            <a:r>
              <a:rPr lang="en-US" dirty="0"/>
              <a:t>Investment diversification can (and should) take place at many levels. You can invest in different asset classes – such as stocks, bonds, and cash – to reduce risk. You can also diversify within asset classes. You can invest in various investment styles – such as growth or value. </a:t>
            </a:r>
          </a:p>
          <a:p>
            <a:r>
              <a:rPr lang="en-US" dirty="0"/>
              <a:t> </a:t>
            </a:r>
          </a:p>
          <a:p>
            <a:r>
              <a:rPr lang="en-US" dirty="0"/>
              <a:t>You should also evaluate the level of diversification within the investment alternatives you are considering. For example, some fund managers concentrate a fund’s underlying investments in a relatively small number of companies because it fits the fund’s investment style or objective. Other funds are more diversified because they invest smaller proportions of the fund’s assets in a larger number of companies. </a:t>
            </a:r>
          </a:p>
          <a:p>
            <a:r>
              <a:rPr lang="en-US" dirty="0"/>
              <a:t> </a:t>
            </a:r>
          </a:p>
          <a:p>
            <a:r>
              <a:rPr lang="en-US" dirty="0"/>
              <a:t>An important factor in your diversification decision is your time horizon, or how long you have until you retire. Experts recommend that the longer your time horizon, the more you should allocate to stocks. That’s because if your retirement is many years away, you can afford to weather some ups and downs in the short term for the benefit of more significant potential gains over the long term. As your time horizon shortens, you have less time to recover from a large loss in your investments, so you may want to allocate less to stock funds and more to conservative investments, like bond funds and stable value funds.</a:t>
            </a:r>
          </a:p>
          <a:p>
            <a:r>
              <a:rPr lang="en-US" dirty="0"/>
              <a:t> </a:t>
            </a:r>
          </a:p>
          <a:p>
            <a:r>
              <a:rPr lang="en-US" dirty="0"/>
              <a:t>MassMutual Disclaimer: Neither asset allocation nor diversification assure a profit and do not protect against loss in a declining market. There are risks involved with investing, including possible loss of principal.</a:t>
            </a:r>
          </a:p>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17</a:t>
            </a:fld>
            <a:endParaRPr lang="en-US"/>
          </a:p>
        </p:txBody>
      </p:sp>
    </p:spTree>
    <p:extLst>
      <p:ext uri="{BB962C8B-B14F-4D97-AF65-F5344CB8AC3E}">
        <p14:creationId xmlns:p14="http://schemas.microsoft.com/office/powerpoint/2010/main" val="347919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for a simple solution, a target date fund many be an option. As its name implies, this type of investment “targets” the year investors expect to retire. Generally, Target Date Funds have the targeted calendar year in the name of the fund, such as Target Date Fund 2030, Target Date Fund 2040, Target Date Fund 2050, and so on. </a:t>
            </a:r>
          </a:p>
          <a:p>
            <a:r>
              <a:rPr lang="en-US" dirty="0"/>
              <a:t> </a:t>
            </a:r>
          </a:p>
          <a:p>
            <a:r>
              <a:rPr lang="en-US" dirty="0"/>
              <a:t>Target Date Funds make investing simple because all you have to do is select the Target Date Fund offered in your retirement plan that’s closest to the year you think you might retire and invest 100% of your savings. For example, if you’re 30 years old in 2018 and you plan to retire in 30 years, you might choose the 2050 Target Date Fund, since that is the fund available in your employer’s plan that is closest to the year you plan to retire. Once you allocate your savings to a Target Date Fund, the Target Date Fund is managed by a professional investment manager who invests in several investments in different asset classes, such as stocks, bonds, etc., with different risk and return expectations.</a:t>
            </a:r>
          </a:p>
          <a:p>
            <a:r>
              <a:rPr lang="en-US" dirty="0"/>
              <a:t> </a:t>
            </a:r>
          </a:p>
          <a:p>
            <a:r>
              <a:rPr lang="en-US" dirty="0"/>
              <a:t>Just because you select a Target Date Fund with a specific year doesn’t mean you have to retire then or that you will be financially able to retire then. Your choice is just a reasonable estimate of when you might be thinking about leaving the workforce. </a:t>
            </a:r>
          </a:p>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18</a:t>
            </a:fld>
            <a:endParaRPr lang="en-US"/>
          </a:p>
        </p:txBody>
      </p:sp>
    </p:spTree>
    <p:extLst>
      <p:ext uri="{BB962C8B-B14F-4D97-AF65-F5344CB8AC3E}">
        <p14:creationId xmlns:p14="http://schemas.microsoft.com/office/powerpoint/2010/main" val="4034191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Target Date Fund manager’s job is to create a diversified portfolio with an appropriate amount of risk and potential for return, based on your target retirement date. </a:t>
            </a:r>
          </a:p>
          <a:p>
            <a:r>
              <a:rPr lang="en-US" dirty="0"/>
              <a:t> </a:t>
            </a:r>
          </a:p>
          <a:p>
            <a:r>
              <a:rPr lang="en-US" dirty="0"/>
              <a:t>For example, if you’re young, an investment mix with a higher rate of risk is generally appropriate because you have a long time to grow your savings and recover any loss before you retire. The Target Date Fund closest to your retirement year might invest heavily in stocks with a smaller percentage in bonds. If you’re closer to retirement, less risk is generally more appropriate to protect your account balance from large losses, so the Target Date Fund closest to your retirement year will reduce the portion invested in stocks and increase investments in bonds. The idea is to grow your money while you’re young and time is on your side, then preserve your savings and investment earnings by incorporating more conservative options into the mix as you get closer to retirement. This adjustment in the investment mix is referred to as a “glide path.”</a:t>
            </a:r>
            <a:br>
              <a:rPr lang="en-US" dirty="0"/>
            </a:br>
            <a:endParaRPr lang="en-US" dirty="0"/>
          </a:p>
          <a:p>
            <a:r>
              <a:rPr lang="en-US" dirty="0"/>
              <a:t>Target Date Funds are designed to make investing simple—but make sure you evaluate the Target Date Fund against other options in the plan and understand the investment fees charged for your Target Date Fund compared to the cost for other investments in your employer’s plan. Target Date Funds do not assure or guarantee better performance and cannot eliminate the risk of investment loss. Target Date Funds do not take the place of a comprehensive financial analysis.</a:t>
            </a:r>
          </a:p>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19</a:t>
            </a:fld>
            <a:endParaRPr lang="en-US"/>
          </a:p>
        </p:txBody>
      </p:sp>
    </p:spTree>
    <p:extLst>
      <p:ext uri="{BB962C8B-B14F-4D97-AF65-F5344CB8AC3E}">
        <p14:creationId xmlns:p14="http://schemas.microsoft.com/office/powerpoint/2010/main" val="254623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 what your life will look like when you don’t have to fill your days with work or schedule your free time? Where will you live? How will you spend your time? What will get you out of bed in the morning? Today’s presentation is about the financial side of retirement, but answers to those softer questions are important considerations as well.  </a:t>
            </a:r>
          </a:p>
          <a:p>
            <a:r>
              <a:rPr lang="en-US" dirty="0"/>
              <a:t> </a:t>
            </a:r>
          </a:p>
          <a:p>
            <a:r>
              <a:rPr lang="en-US" dirty="0"/>
              <a:t>The “when” and “how” of retirement is a very personal decision, but don’t let it just happen. Take control of where you’re headed by developing a plan – however informal – for how you’re going to get from here to there. Today we’re going to talk about the importance of taking stock of where you are and describe how you can make adjustments to help you reach your goals. </a:t>
            </a:r>
          </a:p>
          <a:p>
            <a:endParaRPr lang="en-US" dirty="0"/>
          </a:p>
        </p:txBody>
      </p:sp>
      <p:sp>
        <p:nvSpPr>
          <p:cNvPr id="4" name="Slide Number Placeholder 3"/>
          <p:cNvSpPr>
            <a:spLocks noGrp="1"/>
          </p:cNvSpPr>
          <p:nvPr>
            <p:ph type="sldNum" sz="quarter" idx="10"/>
          </p:nvPr>
        </p:nvSpPr>
        <p:spPr/>
        <p:txBody>
          <a:bodyPr/>
          <a:lstStyle/>
          <a:p>
            <a:fld id="{0CFFBDB1-C9E9-4C48-AA61-0A3318FC15C2}" type="slidenum">
              <a:rPr lang="en-US" smtClean="0"/>
              <a:t>2</a:t>
            </a:fld>
            <a:endParaRPr lang="en-US"/>
          </a:p>
        </p:txBody>
      </p:sp>
    </p:spTree>
    <p:extLst>
      <p:ext uri="{BB962C8B-B14F-4D97-AF65-F5344CB8AC3E}">
        <p14:creationId xmlns:p14="http://schemas.microsoft.com/office/powerpoint/2010/main" val="346994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want a simple solution, but one that is aligned with risk tolerance rather than age, model portfolios designed around different levels of risk tolerance may be an option. These families of portfolios are managed by investment professionals according to a certain risk tolerance rather than trying to meet or outperform a specific benchmark or rate of return. </a:t>
            </a:r>
          </a:p>
          <a:p>
            <a:r>
              <a:rPr lang="en-US" dirty="0"/>
              <a:t> </a:t>
            </a:r>
          </a:p>
          <a:p>
            <a:r>
              <a:rPr lang="en-US" dirty="0"/>
              <a:t>This option eliminates the need for investors to research each investment offered by the plan and decide how much savings to allocate to each option. Instead, they can choose from a list of pre-built portfolios that are professionally managed to align with an investor’s risk comfort level (e.g., Conservative, Moderate or Aggressive). A conservative fund would include a greater proportion of low risk (more stable) investments to reduce the potential for large losses in the fund, though the potential for high returns is reduced. In contrast, an aggressive fund would include a greater proportion of high risk (more volatile) investments that carry a greater chance of loss but also a greater potential for higher returns. </a:t>
            </a:r>
          </a:p>
          <a:p>
            <a:endParaRPr lang="en-US" dirty="0"/>
          </a:p>
          <a:p>
            <a:r>
              <a:rPr lang="en-US" dirty="0"/>
              <a:t>The first step to investing in a risk fund is to determine your risk tolerance </a:t>
            </a:r>
            <a:r>
              <a:rPr lang="en-US" dirty="0">
                <a:solidFill>
                  <a:srgbClr val="FF0000"/>
                </a:solidFill>
              </a:rPr>
              <a:t>[by completing the questionnaire available at [insert instructions for accessing the questionnaire]</a:t>
            </a:r>
            <a:r>
              <a:rPr lang="en-US" dirty="0"/>
              <a:t>. Once you know if you’re Conservative, Moderate, or Aggressive (or some variation of those categories) you will be directed to a portfolio or a fund with a specific investment mix. Because risk-based funds are designed to align with a specific level of risk tolerance and volatility level, these portfolios maintain a relatively consistent mix of investment types over time. Risk-based model portfolios are designed to be the only investment option you need. If you invest some of your account balance in a risk-based portfolio and some in other investments available in the plan, your investment mix could be too risky or too conservative. </a:t>
            </a:r>
          </a:p>
          <a:p>
            <a:r>
              <a:rPr lang="en-US" dirty="0"/>
              <a:t> </a:t>
            </a:r>
          </a:p>
          <a:p>
            <a:r>
              <a:rPr lang="en-US" dirty="0"/>
              <a:t>Many investors become more conservative over time. As retirement draws near, there’s less time for your investments to recover from a major market downturn. </a:t>
            </a:r>
            <a:r>
              <a:rPr lang="en-US" dirty="0">
                <a:solidFill>
                  <a:srgbClr val="FF0000"/>
                </a:solidFill>
              </a:rPr>
              <a:t>[To avoid “aging out” of the risk-based portfolio you selected in your early saving years, be sure to monitor your time horizon for investing. It may be a good idea to take the questionnaire every few years to ensure you’re still in the appropriate portfolio.] [To avoid “aging out” of the risk-based portfolios in your plan, you can choose a portfolio that aligns with your age – automatically becoming more conservative as your time horizon shortens and your target retirement date approaches. Insert a slide describing this product/service.] </a:t>
            </a:r>
          </a:p>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20</a:t>
            </a:fld>
            <a:endParaRPr lang="en-US"/>
          </a:p>
        </p:txBody>
      </p:sp>
    </p:spTree>
    <p:extLst>
      <p:ext uri="{BB962C8B-B14F-4D97-AF65-F5344CB8AC3E}">
        <p14:creationId xmlns:p14="http://schemas.microsoft.com/office/powerpoint/2010/main" val="1499357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Here are three sample investment approaches based on risk tolerance. They all consider the need for investment growth as well as preservation of capital.</a:t>
            </a:r>
          </a:p>
          <a:p>
            <a:pPr eaLnBrk="1" hangingPunct="1"/>
            <a:endParaRPr lang="en-US" altLang="en-US" dirty="0"/>
          </a:p>
          <a:p>
            <a:pPr eaLnBrk="1" hangingPunct="1"/>
            <a:r>
              <a:rPr lang="en-US" altLang="en-US" dirty="0"/>
              <a:t>In the Aggressive Approach, you can see that most of the participant’s balance is invested in stocks; while more risky, stocks also offer the best potential for high returns over time.  This approach might be suitable for someone comfortable with a high degree of risk, or who has a long time horizon.</a:t>
            </a:r>
          </a:p>
          <a:p>
            <a:pPr eaLnBrk="1" hangingPunct="1"/>
            <a:r>
              <a:rPr lang="en-US" altLang="en-US" dirty="0"/>
              <a:t>In the Moderate approach, while stocks still make up the majority of the portfolio, the cash and bond weightings have now increased in order to decrease the overall risk exposure of the portfolio. </a:t>
            </a:r>
          </a:p>
          <a:p>
            <a:pPr eaLnBrk="1" hangingPunct="1"/>
            <a:endParaRPr lang="en-US" altLang="en-US" dirty="0"/>
          </a:p>
          <a:p>
            <a:pPr eaLnBrk="1" hangingPunct="1"/>
            <a:r>
              <a:rPr lang="en-US" altLang="en-US" dirty="0"/>
              <a:t>Finally, in the conservative approach, Bonds and Cash make up the majority of the portfolio, with enough equity exposure to take advantage of stock market return potential.  A person nearing retirement might consider this approach right for them.</a:t>
            </a:r>
          </a:p>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21</a:t>
            </a:fld>
            <a:endParaRPr lang="en-US"/>
          </a:p>
        </p:txBody>
      </p:sp>
    </p:spTree>
    <p:extLst>
      <p:ext uri="{BB962C8B-B14F-4D97-AF65-F5344CB8AC3E}">
        <p14:creationId xmlns:p14="http://schemas.microsoft.com/office/powerpoint/2010/main" val="4176938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many retirement savers prefer to rely on the expertise of investment professionals through target date funds or risk-based portfolios, some investors appreciate the flexibility and challenge of choosing their own investments. If you’re that kind of investor, there are four important concepts to keep in mind.</a:t>
            </a:r>
            <a:br>
              <a:rPr lang="en-US" dirty="0"/>
            </a:br>
            <a:endParaRPr lang="en-US" dirty="0"/>
          </a:p>
          <a:p>
            <a:pPr marL="171450" indent="-171450">
              <a:buClr>
                <a:schemeClr val="bg1">
                  <a:lumMod val="75000"/>
                </a:schemeClr>
              </a:buClr>
              <a:buSzPct val="120000"/>
              <a:buFont typeface="Arial" panose="020B0604020202020204" pitchFamily="34" charset="0"/>
              <a:buChar char="•"/>
            </a:pPr>
            <a:r>
              <a:rPr lang="en-US" dirty="0"/>
              <a:t>Know your asset classes and investment styles</a:t>
            </a:r>
          </a:p>
          <a:p>
            <a:pPr marL="171450" indent="-171450">
              <a:buClr>
                <a:schemeClr val="bg1">
                  <a:lumMod val="75000"/>
                </a:schemeClr>
              </a:buClr>
              <a:buSzPct val="120000"/>
              <a:buFont typeface="Arial" panose="020B0604020202020204" pitchFamily="34" charset="0"/>
              <a:buChar char="•"/>
            </a:pPr>
            <a:r>
              <a:rPr lang="en-US" dirty="0"/>
              <a:t>Determine what type of investor you are</a:t>
            </a:r>
          </a:p>
          <a:p>
            <a:pPr marL="628650" lvl="1" indent="-171450">
              <a:buClr>
                <a:schemeClr val="bg1">
                  <a:lumMod val="75000"/>
                </a:schemeClr>
              </a:buClr>
              <a:buSzPct val="120000"/>
              <a:buFont typeface="Arial" panose="020B0604020202020204" pitchFamily="34" charset="0"/>
              <a:buChar char="•"/>
            </a:pPr>
            <a:r>
              <a:rPr lang="en-US" dirty="0"/>
              <a:t>Time horizon</a:t>
            </a:r>
          </a:p>
          <a:p>
            <a:pPr marL="628650" lvl="1" indent="-171450">
              <a:buClr>
                <a:schemeClr val="bg1">
                  <a:lumMod val="75000"/>
                </a:schemeClr>
              </a:buClr>
              <a:buSzPct val="120000"/>
              <a:buFont typeface="Arial" panose="020B0604020202020204" pitchFamily="34" charset="0"/>
              <a:buChar char="•"/>
            </a:pPr>
            <a:r>
              <a:rPr lang="en-US" dirty="0"/>
              <a:t>Risk tolerance</a:t>
            </a:r>
          </a:p>
          <a:p>
            <a:pPr marL="171450" indent="-171450">
              <a:buClr>
                <a:schemeClr val="bg1">
                  <a:lumMod val="75000"/>
                </a:schemeClr>
              </a:buClr>
              <a:buSzPct val="120000"/>
              <a:buFont typeface="Arial" panose="020B0604020202020204" pitchFamily="34" charset="0"/>
              <a:buChar char="•"/>
            </a:pPr>
            <a:r>
              <a:rPr lang="en-US" dirty="0"/>
              <a:t>Diversify your portfolio</a:t>
            </a:r>
          </a:p>
          <a:p>
            <a:pPr marL="171450" indent="-171450">
              <a:buClr>
                <a:schemeClr val="bg1">
                  <a:lumMod val="75000"/>
                </a:schemeClr>
              </a:buClr>
              <a:buSzPct val="120000"/>
              <a:buFont typeface="Arial" panose="020B0604020202020204" pitchFamily="34" charset="0"/>
              <a:buChar char="•"/>
            </a:pPr>
            <a:r>
              <a:rPr lang="en-US" dirty="0"/>
              <a:t>Review and rebalance your investment mix periodically </a:t>
            </a:r>
          </a:p>
          <a:p>
            <a:r>
              <a:rPr lang="en-US" dirty="0"/>
              <a:t> </a:t>
            </a:r>
          </a:p>
          <a:p>
            <a:r>
              <a:rPr lang="en-US" dirty="0"/>
              <a:t>Let’s explore each of these concepts in more depth.</a:t>
            </a:r>
          </a:p>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22</a:t>
            </a:fld>
            <a:endParaRPr lang="en-US"/>
          </a:p>
        </p:txBody>
      </p:sp>
    </p:spTree>
    <p:extLst>
      <p:ext uri="{BB962C8B-B14F-4D97-AF65-F5344CB8AC3E}">
        <p14:creationId xmlns:p14="http://schemas.microsoft.com/office/powerpoint/2010/main" val="2098069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23</a:t>
            </a:fld>
            <a:endParaRPr lang="en-US"/>
          </a:p>
        </p:txBody>
      </p:sp>
    </p:spTree>
    <p:extLst>
      <p:ext uri="{BB962C8B-B14F-4D97-AF65-F5344CB8AC3E}">
        <p14:creationId xmlns:p14="http://schemas.microsoft.com/office/powerpoint/2010/main" val="1712768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24</a:t>
            </a:fld>
            <a:endParaRPr lang="en-US"/>
          </a:p>
        </p:txBody>
      </p:sp>
    </p:spTree>
    <p:extLst>
      <p:ext uri="{BB962C8B-B14F-4D97-AF65-F5344CB8AC3E}">
        <p14:creationId xmlns:p14="http://schemas.microsoft.com/office/powerpoint/2010/main" val="3687776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25</a:t>
            </a:fld>
            <a:endParaRPr lang="en-US"/>
          </a:p>
        </p:txBody>
      </p:sp>
    </p:spTree>
    <p:extLst>
      <p:ext uri="{BB962C8B-B14F-4D97-AF65-F5344CB8AC3E}">
        <p14:creationId xmlns:p14="http://schemas.microsoft.com/office/powerpoint/2010/main" val="2338270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changed jobs multiple times throughout your career, you’re not alone. According to the Bureau of Labor Statistics, baby boomers switched employers, on average, 11 times between ages 18 and 50.</a:t>
            </a:r>
            <a:r>
              <a:rPr lang="en-US" baseline="30000" dirty="0"/>
              <a:t>1</a:t>
            </a:r>
            <a:r>
              <a:rPr lang="en-US" dirty="0"/>
              <a:t> If you were putting money aside in your former employer’s retirement plan, you may be juggling several retirement savings accounts in different places, which can be challenging. You might want to think about consolidating your retirement savings into one account in your current employer’s plan by doing a tax-free rollover.</a:t>
            </a:r>
          </a:p>
          <a:p>
            <a:r>
              <a:rPr lang="en-US" dirty="0"/>
              <a:t> </a:t>
            </a:r>
          </a:p>
          <a:p>
            <a:r>
              <a:rPr lang="en-US" sz="900" dirty="0"/>
              <a:t>U.S. Bureau of Labor Statistics, “Number of Jobs, Labor Market Experience, and Earnings Growth Among Americans at 50: Results from a Longitudinal Survey,” August 2017, </a:t>
            </a:r>
            <a:r>
              <a:rPr lang="en-US" sz="900" u="sng" dirty="0">
                <a:hlinkClick r:id="rId3"/>
              </a:rPr>
              <a:t>https://www.bls.gov/news.release/pdf/nlsoy.pdf</a:t>
            </a:r>
            <a:r>
              <a:rPr lang="en-US" sz="900" dirty="0"/>
              <a:t> </a:t>
            </a:r>
          </a:p>
          <a:p>
            <a:r>
              <a:rPr lang="en-US" dirty="0"/>
              <a:t> </a:t>
            </a:r>
          </a:p>
          <a:p>
            <a:r>
              <a:rPr lang="en-US" dirty="0"/>
              <a:t>Consolidating your retirement accounts can simplify your financial life. </a:t>
            </a:r>
          </a:p>
          <a:p>
            <a:pPr marL="171450" lvl="0" indent="-171450">
              <a:buClr>
                <a:schemeClr val="bg1">
                  <a:lumMod val="75000"/>
                </a:schemeClr>
              </a:buClr>
              <a:buSzPct val="125000"/>
              <a:buFont typeface="Arial" panose="020B0604020202020204" pitchFamily="34" charset="0"/>
              <a:buChar char="•"/>
            </a:pPr>
            <a:r>
              <a:rPr lang="en-US" dirty="0"/>
              <a:t>Imagine no longer needing to keep track of multiple accounts, with different user names and passwords.</a:t>
            </a:r>
          </a:p>
          <a:p>
            <a:pPr marL="171450" lvl="0" indent="-171450">
              <a:buClr>
                <a:schemeClr val="bg1">
                  <a:lumMod val="75000"/>
                </a:schemeClr>
              </a:buClr>
              <a:buSzPct val="125000"/>
              <a:buFont typeface="Arial" panose="020B0604020202020204" pitchFamily="34" charset="0"/>
              <a:buChar char="•"/>
            </a:pPr>
            <a:r>
              <a:rPr lang="en-US" dirty="0"/>
              <a:t>Another benefit of combining your retirement accounts is that you no longer have to pull together statements and information from multiple locations to gauge whether you’re on track to meet your savings goals. You could have one benefit statement and one point of contact for your retirement savings.</a:t>
            </a:r>
          </a:p>
          <a:p>
            <a:pPr marL="171450" lvl="0" indent="-171450">
              <a:buClr>
                <a:schemeClr val="bg1">
                  <a:lumMod val="75000"/>
                </a:schemeClr>
              </a:buClr>
              <a:buSzPct val="125000"/>
              <a:buFont typeface="Arial" panose="020B0604020202020204" pitchFamily="34" charset="0"/>
              <a:buChar char="•"/>
            </a:pPr>
            <a:r>
              <a:rPr lang="en-US" dirty="0"/>
              <a:t>Having all your retirement savings in a single account means you will only have one investment portfolio to manage. That will make it easier for you to coordinate your investment selections and make sure they work together to help you meet your overall investment goals. </a:t>
            </a:r>
          </a:p>
          <a:p>
            <a:pPr marL="171450" lvl="0" indent="-171450">
              <a:buClr>
                <a:schemeClr val="bg1">
                  <a:lumMod val="75000"/>
                </a:schemeClr>
              </a:buClr>
              <a:buSzPct val="125000"/>
              <a:buFont typeface="Arial" panose="020B0604020202020204" pitchFamily="34" charset="0"/>
              <a:buChar char="•"/>
            </a:pPr>
            <a:r>
              <a:rPr lang="en-US" dirty="0"/>
              <a:t>And, when it comes time to accessing your savings, having one account can simplify your retirement income planning and payout strategy. </a:t>
            </a:r>
          </a:p>
          <a:p>
            <a:pPr marL="171450" lvl="0" indent="-171450">
              <a:buClr>
                <a:schemeClr val="bg1">
                  <a:lumMod val="75000"/>
                </a:schemeClr>
              </a:buClr>
              <a:buSzPct val="125000"/>
              <a:buFont typeface="Arial" panose="020B0604020202020204" pitchFamily="34" charset="0"/>
              <a:buChar char="•"/>
            </a:pPr>
            <a:r>
              <a:rPr lang="en-US" dirty="0"/>
              <a:t>Consolidation can also make it easier to incorporate your retirement savings in your overall estate plan. Managing multiple beneficiary designations on multiple accounts can be challenging, especially when you have significant life events such as the birth of a child or a divorce.</a:t>
            </a:r>
          </a:p>
          <a:p>
            <a:endParaRPr lang="en-US" dirty="0"/>
          </a:p>
          <a:p>
            <a:r>
              <a:rPr lang="en-US" dirty="0"/>
              <a:t>Consolidation may not be right for everybody depending on several factors such as investment options and fees. Your MassMutual Consolidation Concierge can help you with this decision. </a:t>
            </a:r>
          </a:p>
          <a:p>
            <a:endParaRPr lang="en-US" dirty="0"/>
          </a:p>
        </p:txBody>
      </p:sp>
      <p:sp>
        <p:nvSpPr>
          <p:cNvPr id="4" name="Slide Number Placeholder 3"/>
          <p:cNvSpPr>
            <a:spLocks noGrp="1"/>
          </p:cNvSpPr>
          <p:nvPr>
            <p:ph type="sldNum" sz="quarter" idx="10"/>
          </p:nvPr>
        </p:nvSpPr>
        <p:spPr/>
        <p:txBody>
          <a:bodyPr/>
          <a:lstStyle/>
          <a:p>
            <a:fld id="{417A9926-6AFB-D446-B451-051236A1C38A}" type="slidenum">
              <a:rPr lang="en-US" smtClean="0"/>
              <a:t>26</a:t>
            </a:fld>
            <a:endParaRPr lang="en-US"/>
          </a:p>
        </p:txBody>
      </p:sp>
    </p:spTree>
    <p:extLst>
      <p:ext uri="{BB962C8B-B14F-4D97-AF65-F5344CB8AC3E}">
        <p14:creationId xmlns:p14="http://schemas.microsoft.com/office/powerpoint/2010/main" val="51925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option to consolidate assets even if your former employer didn’t offer a </a:t>
            </a:r>
            <a:r>
              <a:rPr lang="en-US" dirty="0" smtClean="0"/>
              <a:t>401(a) </a:t>
            </a:r>
            <a:r>
              <a:rPr lang="en-US" dirty="0"/>
              <a:t>plan, like the one you have access to with your current employer. For example, savings in a 403(b) plan, a plan common among non-profit companies and school districts, or in a </a:t>
            </a:r>
            <a:r>
              <a:rPr lang="en-US" dirty="0" smtClean="0"/>
              <a:t>401(a) </a:t>
            </a:r>
            <a:r>
              <a:rPr lang="en-US" dirty="0"/>
              <a:t>plan sponsored by a governmental agency can be rolled over to your current employer’s </a:t>
            </a:r>
            <a:r>
              <a:rPr lang="en-US" dirty="0" smtClean="0"/>
              <a:t>401(a) </a:t>
            </a:r>
            <a:r>
              <a:rPr lang="en-US" dirty="0"/>
              <a:t>plan. </a:t>
            </a:r>
          </a:p>
          <a:p>
            <a:r>
              <a:rPr lang="en-US" dirty="0"/>
              <a:t> </a:t>
            </a:r>
          </a:p>
          <a:p>
            <a:r>
              <a:rPr lang="en-US" dirty="0"/>
              <a:t>If you decide to consolidate your retirement assets, a direct rollover is the safest way to make sure you avoid any tax consequences for moving money between retirement plans. In a direct rollover, your former employer will send a check directly to your current employer. If you take a payout, you may still be able to roll dollars over within 60 days. But if you choose this option, 20% of the distributions will be withheld as a pre-payment of taxes on the distribution. </a:t>
            </a:r>
          </a:p>
          <a:p>
            <a:endParaRPr lang="en-US" dirty="0"/>
          </a:p>
          <a:p>
            <a:r>
              <a:rPr lang="en-US" dirty="0"/>
              <a:t>If you have a 403(b) or 457, you may want to consult with a tax advisor before consolidating between plan types, as those plans have unique features that should be considered.</a:t>
            </a:r>
          </a:p>
          <a:p>
            <a:endParaRPr lang="en-US" dirty="0"/>
          </a:p>
          <a:p>
            <a:endParaRPr lang="en-US" dirty="0"/>
          </a:p>
        </p:txBody>
      </p:sp>
      <p:sp>
        <p:nvSpPr>
          <p:cNvPr id="4" name="Slide Number Placeholder 3"/>
          <p:cNvSpPr>
            <a:spLocks noGrp="1"/>
          </p:cNvSpPr>
          <p:nvPr>
            <p:ph type="sldNum" sz="quarter" idx="10"/>
          </p:nvPr>
        </p:nvSpPr>
        <p:spPr/>
        <p:txBody>
          <a:bodyPr/>
          <a:lstStyle/>
          <a:p>
            <a:fld id="{417A9926-6AFB-D446-B451-051236A1C38A}" type="slidenum">
              <a:rPr lang="en-US" smtClean="0"/>
              <a:t>27</a:t>
            </a:fld>
            <a:endParaRPr lang="en-US"/>
          </a:p>
        </p:txBody>
      </p:sp>
    </p:spTree>
    <p:extLst>
      <p:ext uri="{BB962C8B-B14F-4D97-AF65-F5344CB8AC3E}">
        <p14:creationId xmlns:p14="http://schemas.microsoft.com/office/powerpoint/2010/main" val="81951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our discussion today, I’ve mentioned various resources that are available to help you get started with a retirement savings strategy that fits your savings goals. </a:t>
            </a:r>
            <a:br>
              <a:rPr lang="en-US" dirty="0" smtClean="0"/>
            </a:br>
            <a:endParaRPr lang="en-US" dirty="0" smtClean="0"/>
          </a:p>
          <a:p>
            <a:pPr marL="180143" indent="-180143">
              <a:buClr>
                <a:schemeClr val="bg1">
                  <a:lumMod val="75000"/>
                </a:schemeClr>
              </a:buClr>
              <a:buSzPct val="125000"/>
              <a:buFont typeface="Arial" panose="020B0604020202020204" pitchFamily="34" charset="0"/>
              <a:buChar char="•"/>
            </a:pPr>
            <a:r>
              <a:rPr lang="en-US" dirty="0" smtClean="0">
                <a:solidFill>
                  <a:srgbClr val="000000"/>
                </a:solidFill>
              </a:rPr>
              <a:t>Online:  Through our website, you can access calculators and tools to help with your savings decisions, and articles about retirement saving and other financial topics. You can enroll in the plan, change your contribution rates, and choose investments., </a:t>
            </a:r>
          </a:p>
          <a:p>
            <a:pPr marL="180143" indent="-180143">
              <a:buClr>
                <a:schemeClr val="bg1">
                  <a:lumMod val="75000"/>
                </a:schemeClr>
              </a:buClr>
              <a:buSzPct val="125000"/>
              <a:buFont typeface="Arial" panose="020B0604020202020204" pitchFamily="34" charset="0"/>
              <a:buChar char="•"/>
            </a:pPr>
            <a:r>
              <a:rPr lang="en-US" dirty="0" smtClean="0">
                <a:solidFill>
                  <a:srgbClr val="000000"/>
                </a:solidFill>
              </a:rPr>
              <a:t>Phone: </a:t>
            </a:r>
            <a:r>
              <a:rPr lang="en-US" dirty="0" smtClean="0">
                <a:solidFill>
                  <a:srgbClr val="FF0000"/>
                </a:solidFill>
              </a:rPr>
              <a:t> </a:t>
            </a:r>
            <a:r>
              <a:rPr lang="en-US" dirty="0" smtClean="0">
                <a:solidFill>
                  <a:srgbClr val="000000"/>
                </a:solidFill>
              </a:rPr>
              <a:t>Our representatives are available to help with any question you might have about your savings options or to help you with different transactions.</a:t>
            </a:r>
          </a:p>
          <a:p>
            <a:pPr marL="180143" indent="-180143">
              <a:buClr>
                <a:schemeClr val="bg1">
                  <a:lumMod val="75000"/>
                </a:schemeClr>
              </a:buClr>
              <a:buSzPct val="125000"/>
              <a:buFont typeface="Arial" panose="020B0604020202020204" pitchFamily="34" charset="0"/>
              <a:buChar char="•"/>
            </a:pPr>
            <a:r>
              <a:rPr lang="en-US" dirty="0" smtClean="0">
                <a:solidFill>
                  <a:srgbClr val="000000"/>
                </a:solidFill>
              </a:rPr>
              <a:t>Mobile app: Download our mobile app so that you have instant access to your account at any time. </a:t>
            </a:r>
            <a:r>
              <a:rPr lang="en-US" dirty="0" smtClean="0"/>
              <a:t/>
            </a:r>
            <a:br>
              <a:rPr lang="en-US" dirty="0" smtClean="0"/>
            </a:br>
            <a:endParaRPr lang="en-US" dirty="0" smtClean="0"/>
          </a:p>
          <a:p>
            <a:r>
              <a:rPr lang="en-US" dirty="0" smtClean="0"/>
              <a:t>We hope you’ll take advantage of these resources whenever you need them. </a:t>
            </a:r>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28</a:t>
            </a:fld>
            <a:endParaRPr lang="en-US"/>
          </a:p>
        </p:txBody>
      </p:sp>
    </p:spTree>
    <p:extLst>
      <p:ext uri="{BB962C8B-B14F-4D97-AF65-F5344CB8AC3E}">
        <p14:creationId xmlns:p14="http://schemas.microsoft.com/office/powerpoint/2010/main" val="288303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prefer information on the</a:t>
            </a:r>
            <a:r>
              <a:rPr lang="en-US" baseline="0" dirty="0" smtClean="0"/>
              <a:t> go and would rather access our app on your cell phone, download the </a:t>
            </a:r>
            <a:r>
              <a:rPr lang="en-US" baseline="0" dirty="0" err="1" smtClean="0"/>
              <a:t>RetireSMART</a:t>
            </a:r>
            <a:r>
              <a:rPr lang="en-US" baseline="0" dirty="0" smtClean="0"/>
              <a:t> app today at the Apple® App Store® and Google Play™ store.</a:t>
            </a:r>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29</a:t>
            </a:fld>
            <a:endParaRPr lang="en-US"/>
          </a:p>
        </p:txBody>
      </p:sp>
    </p:spTree>
    <p:extLst>
      <p:ext uri="{BB962C8B-B14F-4D97-AF65-F5344CB8AC3E}">
        <p14:creationId xmlns:p14="http://schemas.microsoft.com/office/powerpoint/2010/main" val="309035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count on Social Security to provide a big chunk of their retirement paycheck. Here’s your first question: What is the average monthly retirement benefit provided by Social Security? </a:t>
            </a:r>
          </a:p>
          <a:p>
            <a:r>
              <a:rPr lang="en-US" dirty="0"/>
              <a:t> </a:t>
            </a:r>
          </a:p>
          <a:p>
            <a:r>
              <a:rPr lang="en-US" dirty="0"/>
              <a:t>A.  $1,020</a:t>
            </a:r>
          </a:p>
          <a:p>
            <a:r>
              <a:rPr lang="en-US" dirty="0"/>
              <a:t>B.  $1,369</a:t>
            </a:r>
          </a:p>
          <a:p>
            <a:r>
              <a:rPr lang="en-US" dirty="0"/>
              <a:t>C.  $2,578</a:t>
            </a:r>
          </a:p>
          <a:p>
            <a:r>
              <a:rPr lang="en-US" dirty="0"/>
              <a:t>D.  $3,949</a:t>
            </a:r>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3</a:t>
            </a:fld>
            <a:endParaRPr lang="en-US"/>
          </a:p>
        </p:txBody>
      </p:sp>
    </p:spTree>
    <p:extLst>
      <p:ext uri="{BB962C8B-B14F-4D97-AF65-F5344CB8AC3E}">
        <p14:creationId xmlns:p14="http://schemas.microsoft.com/office/powerpoint/2010/main" val="3500626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final step in the enrollment process, don’t forget to designate a beneficiary for your account. If something should ever happen to you, you want to be sure that your account goes to whomever you intended. If you are married, your spouse will need to provide consent if you decide to name someone other than your spouse as your beneficiary. </a:t>
            </a:r>
            <a:br>
              <a:rPr lang="en-US" dirty="0"/>
            </a:br>
            <a:endParaRPr lang="en-US" dirty="0"/>
          </a:p>
          <a:p>
            <a:r>
              <a:rPr lang="en-US" dirty="0"/>
              <a:t>You may also want to go green and sign up for electronic delivery of notices and statements regarding your savings. You can always find information about your account online and print out whatever you might need.</a:t>
            </a:r>
          </a:p>
        </p:txBody>
      </p:sp>
      <p:sp>
        <p:nvSpPr>
          <p:cNvPr id="4" name="Slide Number Placeholder 3"/>
          <p:cNvSpPr>
            <a:spLocks noGrp="1"/>
          </p:cNvSpPr>
          <p:nvPr>
            <p:ph type="sldNum" sz="quarter" idx="10"/>
          </p:nvPr>
        </p:nvSpPr>
        <p:spPr/>
        <p:txBody>
          <a:bodyPr/>
          <a:lstStyle/>
          <a:p>
            <a:fld id="{0F7C64A2-3F37-A644-A17C-113BCE21AB36}" type="slidenum">
              <a:rPr lang="en-US" smtClean="0"/>
              <a:t>30</a:t>
            </a:fld>
            <a:endParaRPr lang="en-US"/>
          </a:p>
        </p:txBody>
      </p:sp>
    </p:spTree>
    <p:extLst>
      <p:ext uri="{BB962C8B-B14F-4D97-AF65-F5344CB8AC3E}">
        <p14:creationId xmlns:p14="http://schemas.microsoft.com/office/powerpoint/2010/main" val="1094218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3654E-DD32-4145-B398-6EEEA90739E3}" type="slidenum">
              <a:rPr lang="en-US" smtClean="0"/>
              <a:t>31</a:t>
            </a:fld>
            <a:endParaRPr lang="en-US"/>
          </a:p>
        </p:txBody>
      </p:sp>
    </p:spTree>
    <p:extLst>
      <p:ext uri="{BB962C8B-B14F-4D97-AF65-F5344CB8AC3E}">
        <p14:creationId xmlns:p14="http://schemas.microsoft.com/office/powerpoint/2010/main" val="2267040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32</a:t>
            </a:fld>
            <a:endParaRPr lang="en-US"/>
          </a:p>
        </p:txBody>
      </p:sp>
    </p:spTree>
    <p:extLst>
      <p:ext uri="{BB962C8B-B14F-4D97-AF65-F5344CB8AC3E}">
        <p14:creationId xmlns:p14="http://schemas.microsoft.com/office/powerpoint/2010/main" val="75991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Social Security retirement benefit was just $1,369 per month in 2017. That’s less than $16,500 a year, which is probably not enough for you to pursue the kinds of activities you envision during your retirement years. In fact, most of your income in retirement will likely come from money you save and invest during your working years, rather than from Social Security.</a:t>
            </a:r>
          </a:p>
          <a:p>
            <a:endParaRPr lang="en-US" dirty="0"/>
          </a:p>
          <a:p>
            <a:r>
              <a:rPr lang="en-US" sz="900" dirty="0"/>
              <a:t>Source: Social Security Administration Fact Sheet, </a:t>
            </a:r>
            <a:r>
              <a:rPr lang="en-US" sz="900" u="sng" dirty="0">
                <a:hlinkClick r:id="rId3"/>
              </a:rPr>
              <a:t>https://www.ssa.gov/news/press/factsheets/basicfact-alt.pdf</a:t>
            </a:r>
            <a:r>
              <a:rPr lang="en-US" sz="900" dirty="0"/>
              <a:t>  </a:t>
            </a:r>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4</a:t>
            </a:fld>
            <a:endParaRPr lang="en-US"/>
          </a:p>
        </p:txBody>
      </p:sp>
    </p:spTree>
    <p:extLst>
      <p:ext uri="{BB962C8B-B14F-4D97-AF65-F5344CB8AC3E}">
        <p14:creationId xmlns:p14="http://schemas.microsoft.com/office/powerpoint/2010/main" val="24637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questions we often get is: how do I know how much I need to save before I can retire? We’re going to help you figure that out, but many people underestimate how much they’ll need.  </a:t>
            </a:r>
          </a:p>
          <a:p>
            <a:r>
              <a:rPr lang="en-US" dirty="0"/>
              <a:t> </a:t>
            </a:r>
          </a:p>
          <a:p>
            <a:r>
              <a:rPr lang="en-US" dirty="0"/>
              <a:t>One reason individuals underestimate the amount needed for retirement is that people are living longer than in the past. Did you know that the average 65-year-old male today can expect to live until age 84?</a:t>
            </a:r>
            <a:r>
              <a:rPr lang="en-US" baseline="30000" dirty="0"/>
              <a:t>1</a:t>
            </a:r>
            <a:r>
              <a:rPr lang="en-US" dirty="0"/>
              <a:t> So, if he were to retire at age 65, that’s almost 20 years in retirement. The average 65-year-old female can expect to live to age 87.</a:t>
            </a:r>
            <a:r>
              <a:rPr lang="en-US" baseline="30000" dirty="0"/>
              <a:t>1</a:t>
            </a:r>
            <a:r>
              <a:rPr lang="en-US" dirty="0"/>
              <a:t> And those are just averages. For a couple who are 65, there’s a 50% chance one of them will be alive at age 92.</a:t>
            </a:r>
            <a:r>
              <a:rPr lang="en-US" dirty="0">
                <a:solidFill>
                  <a:srgbClr val="FF0000"/>
                </a:solidFill>
              </a:rPr>
              <a:t> </a:t>
            </a:r>
            <a:r>
              <a:rPr lang="en-US" dirty="0"/>
              <a:t>It’s very likely that you will need to fund a “life after work” that’s at least 20 years, possibly 30 or more.</a:t>
            </a:r>
            <a:r>
              <a:rPr lang="en-US" baseline="30000" dirty="0"/>
              <a:t> 2</a:t>
            </a:r>
            <a:r>
              <a:rPr lang="en-US" dirty="0"/>
              <a:t>  </a:t>
            </a:r>
          </a:p>
          <a:p>
            <a:r>
              <a:rPr lang="en-US" dirty="0"/>
              <a:t> </a:t>
            </a:r>
          </a:p>
          <a:p>
            <a:r>
              <a:rPr lang="en-US" sz="900" baseline="30000" dirty="0"/>
              <a:t>1</a:t>
            </a:r>
            <a:r>
              <a:rPr lang="en-US" sz="900" dirty="0"/>
              <a:t>Social Security Administration, Calculators: Life Expectancy, </a:t>
            </a:r>
            <a:r>
              <a:rPr lang="en-US" sz="900" u="sng" dirty="0">
                <a:hlinkClick r:id="rId3"/>
              </a:rPr>
              <a:t>https://www.ssa.gov/planners/lifeexpectancy.html</a:t>
            </a:r>
            <a:endParaRPr lang="en-US" sz="900" u="sng" dirty="0"/>
          </a:p>
          <a:p>
            <a:r>
              <a:rPr lang="en-US" sz="900" baseline="30000" dirty="0"/>
              <a:t>2</a:t>
            </a:r>
            <a:r>
              <a:rPr lang="en-US" sz="900" dirty="0"/>
              <a:t>Society of Actuaries, Society of Actuaries (SOA) Age Wise Longevity Infographic Series, 2016,  </a:t>
            </a:r>
            <a:r>
              <a:rPr lang="en-US" sz="900" dirty="0">
                <a:solidFill>
                  <a:srgbClr val="FF0000"/>
                </a:solidFill>
                <a:hlinkClick r:id="rId4"/>
              </a:rPr>
              <a:t>https://www.soa.org/research/age-wise/</a:t>
            </a:r>
            <a:r>
              <a:rPr lang="en-US" sz="900" dirty="0">
                <a:solidFill>
                  <a:srgbClr val="FF0000"/>
                </a:solidFill>
              </a:rPr>
              <a:t> </a:t>
            </a:r>
          </a:p>
          <a:p>
            <a:endParaRPr lang="en-US" dirty="0"/>
          </a:p>
        </p:txBody>
      </p:sp>
      <p:sp>
        <p:nvSpPr>
          <p:cNvPr id="4" name="Slide Number Placeholder 3"/>
          <p:cNvSpPr>
            <a:spLocks noGrp="1"/>
          </p:cNvSpPr>
          <p:nvPr>
            <p:ph type="sldNum" sz="quarter" idx="10"/>
          </p:nvPr>
        </p:nvSpPr>
        <p:spPr/>
        <p:txBody>
          <a:bodyPr/>
          <a:lstStyle/>
          <a:p>
            <a:fld id="{0CFFBDB1-C9E9-4C48-AA61-0A3318FC15C2}" type="slidenum">
              <a:rPr lang="en-US" smtClean="0"/>
              <a:t>5</a:t>
            </a:fld>
            <a:endParaRPr lang="en-US"/>
          </a:p>
        </p:txBody>
      </p:sp>
    </p:spTree>
    <p:extLst>
      <p:ext uri="{BB962C8B-B14F-4D97-AF65-F5344CB8AC3E}">
        <p14:creationId xmlns:p14="http://schemas.microsoft.com/office/powerpoint/2010/main" val="204005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to the expense side of the retirement equation. How much do you need to support yourself in retirement? Some expenses may decrease from what they are today, and others may increase. For instance, you may no longer have a mortgage payment or college tuition or other expenses associated with raising kids. On the other hand, healthcare costs continue to increase and are often one of the biggest ticket items in retirement.  </a:t>
            </a:r>
          </a:p>
          <a:p>
            <a:r>
              <a:rPr lang="en-US" dirty="0"/>
              <a:t> </a:t>
            </a:r>
          </a:p>
          <a:p>
            <a:r>
              <a:rPr lang="en-US" dirty="0"/>
              <a:t>Because a detailed list of retirement expenses can be impossible to predict, many tools use a simplifying rule of thumb to help you estimate your financial needs in retirement. One approach is to estimate expenses as a percentage of your current salary, such as 70-80%. When you use retirement planning tools, make sure you understand the assumptions being used and consider those assumptions appropriate for your situation. For example, perhaps you want to be more conservative and assume you will need retirement income equal to 90% or 100% of your current income. This would increase your savings goal. The point is, you may need to make some adjustments. </a:t>
            </a:r>
          </a:p>
          <a:p>
            <a:endParaRPr lang="en-US" dirty="0"/>
          </a:p>
        </p:txBody>
      </p:sp>
      <p:sp>
        <p:nvSpPr>
          <p:cNvPr id="4" name="Slide Number Placeholder 3"/>
          <p:cNvSpPr>
            <a:spLocks noGrp="1"/>
          </p:cNvSpPr>
          <p:nvPr>
            <p:ph type="sldNum" sz="quarter" idx="10"/>
          </p:nvPr>
        </p:nvSpPr>
        <p:spPr/>
        <p:txBody>
          <a:bodyPr/>
          <a:lstStyle/>
          <a:p>
            <a:fld id="{0CFFBDB1-C9E9-4C48-AA61-0A3318FC15C2}" type="slidenum">
              <a:rPr lang="en-US" smtClean="0"/>
              <a:t>6</a:t>
            </a:fld>
            <a:endParaRPr lang="en-US"/>
          </a:p>
        </p:txBody>
      </p:sp>
    </p:spTree>
    <p:extLst>
      <p:ext uri="{BB962C8B-B14F-4D97-AF65-F5344CB8AC3E}">
        <p14:creationId xmlns:p14="http://schemas.microsoft.com/office/powerpoint/2010/main" val="210319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put, the earlier you start saving, the less your retirement will cost you. </a:t>
            </a:r>
            <a:r>
              <a:rPr lang="en-US" dirty="0"/>
              <a:t>This is best demonstrated through an example. </a:t>
            </a:r>
          </a:p>
          <a:p>
            <a:r>
              <a:rPr lang="en-US" dirty="0"/>
              <a:t> </a:t>
            </a:r>
          </a:p>
          <a:p>
            <a:r>
              <a:rPr lang="en-US" dirty="0"/>
              <a:t>Alex starts saving at age 25. He puts 10% of his $40,000 salary into the </a:t>
            </a:r>
            <a:r>
              <a:rPr lang="en-US" dirty="0" smtClean="0"/>
              <a:t>401(a). </a:t>
            </a:r>
            <a:r>
              <a:rPr lang="en-US" dirty="0"/>
              <a:t>This adds up to $4,000 a year ($333/month) savings. </a:t>
            </a:r>
            <a:r>
              <a:rPr lang="en-US" dirty="0" smtClean="0"/>
              <a:t>By </a:t>
            </a:r>
            <a:r>
              <a:rPr lang="en-US" dirty="0"/>
              <a:t>retirement, he will </a:t>
            </a:r>
            <a:r>
              <a:rPr lang="en-US" dirty="0" smtClean="0"/>
              <a:t>have put in a </a:t>
            </a:r>
            <a:r>
              <a:rPr lang="en-US" dirty="0"/>
              <a:t>total of </a:t>
            </a:r>
            <a:r>
              <a:rPr lang="en-US" dirty="0" smtClean="0"/>
              <a:t>$160,000</a:t>
            </a:r>
            <a:r>
              <a:rPr lang="en-US" dirty="0"/>
              <a:t>. If Alex averages a 6% return on his investments, he will accumulate more than </a:t>
            </a:r>
            <a:r>
              <a:rPr lang="en-US" dirty="0" smtClean="0"/>
              <a:t>$600 thousand dollars by retirement. </a:t>
            </a:r>
            <a:endParaRPr lang="en-US" dirty="0"/>
          </a:p>
          <a:p>
            <a:r>
              <a:rPr lang="en-US" dirty="0"/>
              <a:t> </a:t>
            </a:r>
          </a:p>
          <a:p>
            <a:r>
              <a:rPr lang="en-US" sz="900" dirty="0" smtClean="0"/>
              <a:t>Assumptions</a:t>
            </a:r>
            <a:r>
              <a:rPr lang="en-US" sz="900" dirty="0"/>
              <a:t>: 6% investment return, 3% annual salary increase, retirement at age 67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C64A2-3F37-A644-A17C-113BCE21A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741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change the facts to illustrate what happens when you wait to begin savings. Let’s assume Emily doesn’t start saving until she’s 35.  Alex still starts at 25. Look at the difference between their potential amounts at retirement. Keep in mind, they have the same salary and contribute the same amount of their paychecks.</a:t>
            </a:r>
          </a:p>
          <a:p>
            <a:endParaRPr lang="en-US" dirty="0" smtClean="0"/>
          </a:p>
          <a:p>
            <a:r>
              <a:rPr lang="en-US" dirty="0" smtClean="0"/>
              <a:t>Alex’s strategy took advantage of time. Most of the increase in his account balance came from earnings on his savings, not his contributions. This is the power of compounding. Your 401(a) savings will generate investment earnings, and those earnings will also generate earnings, and so on. Think about it: you’ll never have as much time as you do today.  Let time do some of the hard work for you!</a:t>
            </a:r>
          </a:p>
          <a:p>
            <a:r>
              <a:rPr lang="en-US" dirty="0" smtClean="0"/>
              <a:t> </a:t>
            </a:r>
          </a:p>
          <a:p>
            <a:r>
              <a:rPr lang="en-US" sz="900" dirty="0" smtClean="0"/>
              <a:t>Assumptions: 6% investment return, retirement at age 65</a:t>
            </a:r>
          </a:p>
          <a:p>
            <a:r>
              <a:rPr lang="en-US" dirty="0"/>
              <a:t> </a:t>
            </a:r>
          </a:p>
          <a:p>
            <a:r>
              <a:rPr lang="en-US" sz="900" dirty="0" smtClean="0"/>
              <a:t>Assumptions</a:t>
            </a:r>
            <a:r>
              <a:rPr lang="en-US" sz="900" dirty="0"/>
              <a:t>: </a:t>
            </a:r>
            <a:r>
              <a:rPr lang="en-US" sz="900" dirty="0" smtClean="0"/>
              <a:t>6% </a:t>
            </a:r>
            <a:r>
              <a:rPr lang="en-US" sz="900" dirty="0"/>
              <a:t>investment return</a:t>
            </a:r>
            <a:r>
              <a:rPr lang="en-US" sz="900" dirty="0" smtClean="0"/>
              <a:t>, </a:t>
            </a:r>
            <a:r>
              <a:rPr lang="en-US" sz="900" dirty="0"/>
              <a:t>retirement at age </a:t>
            </a:r>
            <a:r>
              <a:rPr lang="en-US" sz="900" dirty="0" smtClean="0"/>
              <a:t>65</a:t>
            </a:r>
            <a:endParaRPr lang="en-US" sz="9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C64A2-3F37-A644-A17C-113BCE21A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99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offering a </a:t>
            </a:r>
            <a:r>
              <a:rPr lang="en-US" dirty="0" smtClean="0"/>
              <a:t>401(a) </a:t>
            </a:r>
            <a:r>
              <a:rPr lang="en-US" dirty="0"/>
              <a:t>plan your employer is making a big investment in your financial future. Studies have shown that having access to an employer retirement plan, like a </a:t>
            </a:r>
            <a:r>
              <a:rPr lang="en-US" dirty="0" smtClean="0"/>
              <a:t>401(a), </a:t>
            </a:r>
            <a:r>
              <a:rPr lang="en-US" dirty="0"/>
              <a:t>is one of best ways to help you start saving today for the</a:t>
            </a:r>
            <a:r>
              <a:rPr lang="en-US" baseline="0" dirty="0"/>
              <a:t> retirement of your goals.</a:t>
            </a:r>
            <a:r>
              <a:rPr lang="en-US" dirty="0"/>
              <a:t/>
            </a:r>
            <a:br>
              <a:rPr lang="en-US" dirty="0"/>
            </a:br>
            <a:endParaRPr lang="en-US" dirty="0"/>
          </a:p>
          <a:p>
            <a:r>
              <a:rPr lang="en-US" dirty="0"/>
              <a:t>One of the best things about a </a:t>
            </a:r>
            <a:r>
              <a:rPr lang="en-US" dirty="0" smtClean="0"/>
              <a:t>401(a) </a:t>
            </a:r>
            <a:r>
              <a:rPr lang="en-US" dirty="0"/>
              <a:t>plan is that you can save money for retirement directly from your paycheck, often called “payroll deduction.” This process makes it easy to save because it’s convenient and automatic – which means you’ll be putting money away each pay period before you have a chance to spend it. </a:t>
            </a:r>
            <a:br>
              <a:rPr lang="en-US" dirty="0"/>
            </a:br>
            <a:endParaRPr lang="en-US" dirty="0"/>
          </a:p>
          <a:p>
            <a:r>
              <a:rPr lang="en-US" dirty="0"/>
              <a:t>In addition, putting money in your </a:t>
            </a:r>
            <a:r>
              <a:rPr lang="en-US" dirty="0" smtClean="0"/>
              <a:t>401(a) </a:t>
            </a:r>
            <a:r>
              <a:rPr lang="en-US" dirty="0"/>
              <a:t>plan can reduce your tax bill. If you save on a pre-tax basis, your taxable income is reduced, meaning you pay lower taxes to Uncle Sam. You won’t pay any taxes on your pre-tax savings or the investment earnings on your savings until you withdraw the money at some point in the future. </a:t>
            </a:r>
            <a:br>
              <a:rPr lang="en-US" dirty="0"/>
            </a:br>
            <a:endParaRPr lang="en-US" dirty="0"/>
          </a:p>
          <a:p>
            <a:r>
              <a:rPr lang="en-US" dirty="0"/>
              <a:t>You should also know that your employer has a fiduciary responsibility to make sure the </a:t>
            </a:r>
            <a:r>
              <a:rPr lang="en-US" dirty="0" smtClean="0"/>
              <a:t>401(a) </a:t>
            </a:r>
            <a:r>
              <a:rPr lang="en-US" dirty="0"/>
              <a:t>is managed properly and serves your best interests. This includes prudently selecting and monitoring the investment options offered in the plan and making certain any fees for investments or services are reasonable. </a:t>
            </a:r>
          </a:p>
          <a:p>
            <a:endParaRPr lang="en-US" dirty="0"/>
          </a:p>
          <a:p>
            <a:r>
              <a:rPr lang="en-US" dirty="0">
                <a:solidFill>
                  <a:srgbClr val="FF0000"/>
                </a:solidFill>
              </a:rPr>
              <a:t>[Optional: The matching contributions available in your plan will help you grow a bigger retirement nest egg than you would achieve with just your own savings. Matching contributions are “extra money” that you can capture without really having to do anything more than save enough to earn the full match from your employer.</a:t>
            </a:r>
          </a:p>
          <a:p>
            <a:endParaRPr lang="en-US" dirty="0">
              <a:solidFill>
                <a:srgbClr val="FF0000"/>
              </a:solidFill>
            </a:endParaRPr>
          </a:p>
          <a:p>
            <a:r>
              <a:rPr lang="en-US" dirty="0">
                <a:solidFill>
                  <a:srgbClr val="FF0000"/>
                </a:solidFill>
              </a:rPr>
              <a:t>If you make contributions</a:t>
            </a:r>
            <a:r>
              <a:rPr lang="en-US" i="1" dirty="0">
                <a:solidFill>
                  <a:srgbClr val="FF0000"/>
                </a:solidFill>
              </a:rPr>
              <a:t> </a:t>
            </a:r>
            <a:r>
              <a:rPr lang="en-US" dirty="0">
                <a:solidFill>
                  <a:srgbClr val="FF0000"/>
                </a:solidFill>
              </a:rPr>
              <a:t>to your </a:t>
            </a:r>
            <a:r>
              <a:rPr lang="en-US" dirty="0" smtClean="0">
                <a:solidFill>
                  <a:srgbClr val="FF0000"/>
                </a:solidFill>
              </a:rPr>
              <a:t>401(a) </a:t>
            </a:r>
            <a:r>
              <a:rPr lang="en-US" dirty="0">
                <a:solidFill>
                  <a:srgbClr val="FF0000"/>
                </a:solidFill>
              </a:rPr>
              <a:t>plan, your employer will contribute [</a:t>
            </a:r>
            <a:r>
              <a:rPr lang="en-US" i="1" dirty="0">
                <a:solidFill>
                  <a:srgbClr val="FF0000"/>
                </a:solidFill>
              </a:rPr>
              <a:t>insert matching formula</a:t>
            </a:r>
            <a:r>
              <a:rPr lang="en-US" dirty="0">
                <a:solidFill>
                  <a:srgbClr val="FF0000"/>
                </a:solidFill>
              </a:rPr>
              <a:t>]. To receive all the “extra money” available from your employer, make sure you’re saving at a rate that will result in the biggest matching contribution — [</a:t>
            </a:r>
            <a:r>
              <a:rPr lang="en-US" i="1" dirty="0">
                <a:solidFill>
                  <a:srgbClr val="FF0000"/>
                </a:solidFill>
              </a:rPr>
              <a:t>insert applicable savings rate</a:t>
            </a:r>
            <a:r>
              <a:rPr lang="en-US" dirty="0">
                <a:solidFill>
                  <a:srgbClr val="FF0000"/>
                </a:solidFill>
              </a:rPr>
              <a:t>]. If you’re not, you could be leaving money on the table and missing out on a simple way to get more money for your retirement. Remember, you only receive matching dollars when you save.]</a:t>
            </a:r>
          </a:p>
          <a:p>
            <a:endParaRPr lang="en-US" dirty="0"/>
          </a:p>
        </p:txBody>
      </p:sp>
      <p:sp>
        <p:nvSpPr>
          <p:cNvPr id="4" name="Slide Number Placeholder 3"/>
          <p:cNvSpPr>
            <a:spLocks noGrp="1"/>
          </p:cNvSpPr>
          <p:nvPr>
            <p:ph type="sldNum" sz="quarter" idx="10"/>
          </p:nvPr>
        </p:nvSpPr>
        <p:spPr/>
        <p:txBody>
          <a:bodyPr/>
          <a:lstStyle/>
          <a:p>
            <a:fld id="{0F7C64A2-3F37-A644-A17C-113BCE21AB36}" type="slidenum">
              <a:rPr lang="en-US" smtClean="0"/>
              <a:t>9</a:t>
            </a:fld>
            <a:endParaRPr lang="en-US"/>
          </a:p>
        </p:txBody>
      </p:sp>
    </p:spTree>
    <p:extLst>
      <p:ext uri="{BB962C8B-B14F-4D97-AF65-F5344CB8AC3E}">
        <p14:creationId xmlns:p14="http://schemas.microsoft.com/office/powerpoint/2010/main" val="1652933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Client Facing - Light Photo">
    <p:spTree>
      <p:nvGrpSpPr>
        <p:cNvPr id="1" name=""/>
        <p:cNvGrpSpPr/>
        <p:nvPr/>
      </p:nvGrpSpPr>
      <p:grpSpPr>
        <a:xfrm>
          <a:off x="0" y="0"/>
          <a:ext cx="0" cy="0"/>
          <a:chOff x="0" y="0"/>
          <a:chExt cx="0" cy="0"/>
        </a:xfrm>
      </p:grpSpPr>
      <p:sp>
        <p:nvSpPr>
          <p:cNvPr id="6" name="Picture Placeholder 15"/>
          <p:cNvSpPr>
            <a:spLocks noGrp="1"/>
          </p:cNvSpPr>
          <p:nvPr>
            <p:ph type="pic" sz="quarter" idx="10" hasCustomPrompt="1"/>
          </p:nvPr>
        </p:nvSpPr>
        <p:spPr>
          <a:xfrm>
            <a:off x="0" y="0"/>
            <a:ext cx="12192000" cy="5117952"/>
          </a:xfrm>
        </p:spPr>
        <p:txBody>
          <a:bodyPr anchor="ctr"/>
          <a:lstStyle>
            <a:lvl1pPr marL="0" indent="0" algn="ctr">
              <a:buNone/>
              <a:defRPr b="1" i="0">
                <a:latin typeface="Century Gothic Bold" charset="0"/>
                <a:ea typeface="Century Gothic Bold" charset="0"/>
                <a:cs typeface="Century Gothic Bold" charset="0"/>
              </a:defRPr>
            </a:lvl1pPr>
          </a:lstStyle>
          <a:p>
            <a:r>
              <a:rPr lang="en-US" dirty="0"/>
              <a:t>Background Photo</a:t>
            </a:r>
          </a:p>
        </p:txBody>
      </p:sp>
      <p:sp>
        <p:nvSpPr>
          <p:cNvPr id="7" name="Rectangle 6"/>
          <p:cNvSpPr/>
          <p:nvPr/>
        </p:nvSpPr>
        <p:spPr>
          <a:xfrm>
            <a:off x="0" y="5117951"/>
            <a:ext cx="12192000" cy="1554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i="0" dirty="0">
              <a:latin typeface="Century Gothic Bold" charset="0"/>
            </a:endParaRPr>
          </a:p>
        </p:txBody>
      </p:sp>
      <p:sp>
        <p:nvSpPr>
          <p:cNvPr id="8" name="Rectangle 7"/>
          <p:cNvSpPr/>
          <p:nvPr/>
        </p:nvSpPr>
        <p:spPr>
          <a:xfrm>
            <a:off x="0" y="6672432"/>
            <a:ext cx="12192000" cy="19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i="0" dirty="0">
              <a:latin typeface="Century Gothic Bold" charset="0"/>
            </a:endParaRPr>
          </a:p>
        </p:txBody>
      </p:sp>
      <p:sp>
        <p:nvSpPr>
          <p:cNvPr id="9" name="Title 1"/>
          <p:cNvSpPr>
            <a:spLocks noGrp="1"/>
          </p:cNvSpPr>
          <p:nvPr>
            <p:ph type="ctrTitle"/>
          </p:nvPr>
        </p:nvSpPr>
        <p:spPr>
          <a:xfrm>
            <a:off x="204395" y="5117951"/>
            <a:ext cx="9144000" cy="1554480"/>
          </a:xfrm>
        </p:spPr>
        <p:txBody>
          <a:bodyPr anchor="ctr">
            <a:normAutofit/>
          </a:bodyPr>
          <a:lstStyle>
            <a:lvl1pPr algn="l">
              <a:defRPr sz="2100" b="1" i="0">
                <a:solidFill>
                  <a:schemeClr val="bg1"/>
                </a:solidFill>
                <a:latin typeface="Century Gothic Bold" charset="0"/>
                <a:ea typeface="Century Gothic Bold" charset="0"/>
                <a:cs typeface="Century Gothic Bold" charset="0"/>
              </a:defRPr>
            </a:lvl1pPr>
          </a:lstStyle>
          <a:p>
            <a:r>
              <a:rPr lang="en-US"/>
              <a:t>Click to edit Master title style</a:t>
            </a:r>
            <a:endParaRPr lang="en-US" dirty="0"/>
          </a:p>
        </p:txBody>
      </p:sp>
      <p:sp>
        <p:nvSpPr>
          <p:cNvPr id="10" name="Subtitle 2"/>
          <p:cNvSpPr>
            <a:spLocks noGrp="1"/>
          </p:cNvSpPr>
          <p:nvPr>
            <p:ph type="subTitle" idx="1" hasCustomPrompt="1"/>
          </p:nvPr>
        </p:nvSpPr>
        <p:spPr>
          <a:xfrm>
            <a:off x="204395" y="212796"/>
            <a:ext cx="9144000" cy="234467"/>
          </a:xfrm>
        </p:spPr>
        <p:txBody>
          <a:bodyPr>
            <a:normAutofit/>
          </a:bodyPr>
          <a:lstStyle>
            <a:lvl1pPr marL="0" indent="0" algn="l">
              <a:buNone/>
              <a:defRPr sz="675" b="1" i="0" cap="all" spc="225" baseline="0">
                <a:solidFill>
                  <a:schemeClr val="accent1"/>
                </a:solidFill>
                <a:latin typeface="Century Gothic Bold" charset="0"/>
                <a:ea typeface="Century Gothic Bold" charset="0"/>
                <a:cs typeface="Century Gothic Bold"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Tree>
    <p:extLst>
      <p:ext uri="{BB962C8B-B14F-4D97-AF65-F5344CB8AC3E}">
        <p14:creationId xmlns:p14="http://schemas.microsoft.com/office/powerpoint/2010/main" val="148235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72B31DC-AC81-5943-8093-39D26BCAE7F6}"/>
              </a:ext>
            </a:extLst>
          </p:cNvPr>
          <p:cNvSpPr>
            <a:spLocks noGrp="1"/>
          </p:cNvSpPr>
          <p:nvPr>
            <p:ph type="title" hasCustomPrompt="1"/>
          </p:nvPr>
        </p:nvSpPr>
        <p:spPr>
          <a:xfrm>
            <a:off x="383459" y="228806"/>
            <a:ext cx="11464413" cy="893535"/>
          </a:xfrm>
        </p:spPr>
        <p:txBody>
          <a:bodyPr>
            <a:normAutofit/>
          </a:bodyPr>
          <a:lstStyle>
            <a:lvl1pPr>
              <a:defRPr sz="2800" b="1" i="0">
                <a:solidFill>
                  <a:schemeClr val="accent1"/>
                </a:solidFill>
                <a:latin typeface="Century Gothic Bold" charset="0"/>
                <a:ea typeface="Century Gothic Bold" charset="0"/>
                <a:cs typeface="Century Gothic Bold" charset="0"/>
              </a:defRPr>
            </a:lvl1pPr>
          </a:lstStyle>
          <a:p>
            <a:r>
              <a:rPr lang="en-US" dirty="0"/>
              <a:t>Click to edit Master </a:t>
            </a:r>
            <a:br>
              <a:rPr lang="en-US" dirty="0"/>
            </a:br>
            <a:r>
              <a:rPr lang="en-US" dirty="0"/>
              <a:t>title style</a:t>
            </a:r>
          </a:p>
        </p:txBody>
      </p:sp>
      <p:sp>
        <p:nvSpPr>
          <p:cNvPr id="6" name="Slide Number Placeholder 5">
            <a:extLst>
              <a:ext uri="{FF2B5EF4-FFF2-40B4-BE49-F238E27FC236}">
                <a16:creationId xmlns:a16="http://schemas.microsoft.com/office/drawing/2014/main" xmlns="" id="{F525DBC7-D7C6-B34C-A442-C1E43F86D9C4}"/>
              </a:ext>
            </a:extLst>
          </p:cNvPr>
          <p:cNvSpPr txBox="1">
            <a:spLocks/>
          </p:cNvSpPr>
          <p:nvPr/>
        </p:nvSpPr>
        <p:spPr>
          <a:xfrm>
            <a:off x="11513576" y="6553200"/>
            <a:ext cx="421929" cy="304800"/>
          </a:xfrm>
          <a:prstGeom prst="rect">
            <a:avLst/>
          </a:prstGeom>
        </p:spPr>
        <p:txBody>
          <a:bodyPr/>
          <a:lstStyle>
            <a:defPPr>
              <a:defRPr lang="en-US"/>
            </a:defPPr>
            <a:lvl1pPr marL="0" algn="ctr" defTabSz="914400" rtl="0" eaLnBrk="1" latinLnBrk="0" hangingPunct="1">
              <a:defRPr sz="900" b="1" i="0" kern="1200">
                <a:solidFill>
                  <a:schemeClr val="accent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D62275-A945-5F43-BB60-19F5DE854C5B}" type="slidenum">
              <a:rPr lang="en-US" sz="675" b="1" i="0" smtClean="0">
                <a:latin typeface="Century Gothic Bold" charset="0"/>
                <a:ea typeface="Century Gothic Bold" charset="0"/>
                <a:cs typeface="Century Gothic Bold" charset="0"/>
              </a:rPr>
              <a:pPr/>
              <a:t>‹#›</a:t>
            </a:fld>
            <a:endParaRPr lang="en-US" sz="675" b="1" i="0" dirty="0">
              <a:latin typeface="Century Gothic Bold" charset="0"/>
              <a:ea typeface="Century Gothic Bold" charset="0"/>
              <a:cs typeface="Century Gothic Bold" charset="0"/>
            </a:endParaRPr>
          </a:p>
        </p:txBody>
      </p:sp>
      <p:pic>
        <p:nvPicPr>
          <p:cNvPr id="7" name="Picture 6">
            <a:extLst>
              <a:ext uri="{FF2B5EF4-FFF2-40B4-BE49-F238E27FC236}">
                <a16:creationId xmlns:a16="http://schemas.microsoft.com/office/drawing/2014/main" xmlns="" id="{0A6F0B5C-B34D-E64F-80B3-F38C87990839}"/>
              </a:ext>
            </a:extLst>
          </p:cNvPr>
          <p:cNvPicPr>
            <a:picLocks noChangeAspect="1"/>
          </p:cNvPicPr>
          <p:nvPr userDrawn="1"/>
        </p:nvPicPr>
        <p:blipFill rotWithShape="1">
          <a:blip r:embed="rId2"/>
          <a:srcRect l="2018"/>
          <a:stretch/>
        </p:blipFill>
        <p:spPr>
          <a:xfrm>
            <a:off x="177800" y="6603509"/>
            <a:ext cx="11434555" cy="112280"/>
          </a:xfrm>
          <a:prstGeom prst="rect">
            <a:avLst/>
          </a:prstGeom>
        </p:spPr>
      </p:pic>
    </p:spTree>
    <p:extLst>
      <p:ext uri="{BB962C8B-B14F-4D97-AF65-F5344CB8AC3E}">
        <p14:creationId xmlns:p14="http://schemas.microsoft.com/office/powerpoint/2010/main" val="385914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End Slide with Legal _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 and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3459" y="228806"/>
            <a:ext cx="11464413" cy="893535"/>
          </a:xfrm>
        </p:spPr>
        <p:txBody>
          <a:bodyPr>
            <a:noAutofit/>
          </a:bodyPr>
          <a:lstStyle>
            <a:lvl1pPr>
              <a:defRPr sz="2800" b="1" i="0">
                <a:solidFill>
                  <a:schemeClr val="accent1"/>
                </a:solidFill>
                <a:latin typeface="Century Gothic Bold" charset="0"/>
                <a:ea typeface="Century Gothic Bold" charset="0"/>
                <a:cs typeface="Century Gothic Bold"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383461" y="2318593"/>
            <a:ext cx="10647209" cy="3389035"/>
          </a:xfrm>
        </p:spPr>
        <p:txBody>
          <a:bodyPr>
            <a:normAutofit/>
          </a:bodyPr>
          <a:lstStyle>
            <a:lvl1pPr marL="171446" indent="-171446">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1pPr>
            <a:lvl2pPr marL="557199"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2pPr>
            <a:lvl3pPr marL="900091"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3pPr>
            <a:lvl4pPr marL="1242982"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4pPr>
            <a:lvl5pPr marL="1585874"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a:xfrm>
            <a:off x="515067" y="1283109"/>
            <a:ext cx="8534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3457" y="1283109"/>
            <a:ext cx="1146564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3"/>
          </p:nvPr>
        </p:nvSpPr>
        <p:spPr>
          <a:xfrm>
            <a:off x="381002" y="1455227"/>
            <a:ext cx="11468100" cy="599716"/>
          </a:xfrm>
        </p:spPr>
        <p:txBody>
          <a:bodyPr anchor="ctr">
            <a:noAutofit/>
          </a:bodyPr>
          <a:lstStyle>
            <a:lvl1pPr marL="0" indent="0">
              <a:buNone/>
              <a:defRPr sz="1051" b="1" i="0">
                <a:solidFill>
                  <a:schemeClr val="accent1"/>
                </a:solidFill>
                <a:latin typeface="Century Gothic Bold" charset="0"/>
                <a:ea typeface="Century Gothic Bold" charset="0"/>
                <a:cs typeface="Century Gothic Bold" charset="0"/>
              </a:defRPr>
            </a:lvl1pPr>
            <a:lvl2pPr marL="342891" indent="0">
              <a:buNone/>
              <a:defRPr sz="1125" b="1" i="0">
                <a:solidFill>
                  <a:schemeClr val="accent1"/>
                </a:solidFill>
                <a:latin typeface="Century Gothic" charset="0"/>
                <a:ea typeface="Century Gothic" charset="0"/>
                <a:cs typeface="Century Gothic" charset="0"/>
              </a:defRPr>
            </a:lvl2pPr>
            <a:lvl3pPr marL="685783" indent="0">
              <a:buNone/>
              <a:defRPr sz="1125" b="1" i="0">
                <a:solidFill>
                  <a:schemeClr val="accent1"/>
                </a:solidFill>
                <a:latin typeface="Century Gothic" charset="0"/>
                <a:ea typeface="Century Gothic" charset="0"/>
                <a:cs typeface="Century Gothic" charset="0"/>
              </a:defRPr>
            </a:lvl3pPr>
            <a:lvl4pPr marL="1028674" indent="0">
              <a:buNone/>
              <a:defRPr sz="1125" b="1" i="0">
                <a:solidFill>
                  <a:schemeClr val="accent1"/>
                </a:solidFill>
                <a:latin typeface="Century Gothic" charset="0"/>
                <a:ea typeface="Century Gothic" charset="0"/>
                <a:cs typeface="Century Gothic" charset="0"/>
              </a:defRPr>
            </a:lvl4pPr>
            <a:lvl5pPr marL="1371566" indent="0">
              <a:buNone/>
              <a:defRPr sz="1125" b="1" i="0">
                <a:solidFill>
                  <a:schemeClr val="accent1"/>
                </a:solidFill>
                <a:latin typeface="Century Gothic" charset="0"/>
                <a:ea typeface="Century Gothic" charset="0"/>
                <a:cs typeface="Century Gothic" charset="0"/>
              </a:defRPr>
            </a:lvl5pPr>
          </a:lstStyle>
          <a:p>
            <a:pPr lvl="0"/>
            <a:r>
              <a:rPr lang="en-US"/>
              <a:t>Edit Master text styles</a:t>
            </a:r>
          </a:p>
        </p:txBody>
      </p:sp>
      <p:sp>
        <p:nvSpPr>
          <p:cNvPr id="9" name="Slide Number Placeholder 5"/>
          <p:cNvSpPr txBox="1">
            <a:spLocks/>
          </p:cNvSpPr>
          <p:nvPr/>
        </p:nvSpPr>
        <p:spPr>
          <a:xfrm>
            <a:off x="11513576" y="6553200"/>
            <a:ext cx="421929" cy="304800"/>
          </a:xfrm>
          <a:prstGeom prst="rect">
            <a:avLst/>
          </a:prstGeom>
        </p:spPr>
        <p:txBody>
          <a:bodyPr/>
          <a:lstStyle>
            <a:defPPr>
              <a:defRPr lang="en-US"/>
            </a:defPPr>
            <a:lvl1pPr marL="0" algn="ctr" defTabSz="914400" rtl="0" eaLnBrk="1" latinLnBrk="0" hangingPunct="1">
              <a:defRPr sz="900" b="1" i="0" kern="1200">
                <a:solidFill>
                  <a:schemeClr val="accent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D62275-A945-5F43-BB60-19F5DE854C5B}" type="slidenum">
              <a:rPr lang="en-US" sz="675" b="1" i="0" smtClean="0">
                <a:latin typeface="Century Gothic Bold" charset="0"/>
                <a:ea typeface="Century Gothic Bold" charset="0"/>
                <a:cs typeface="Century Gothic Bold" charset="0"/>
              </a:rPr>
              <a:pPr/>
              <a:t>‹#›</a:t>
            </a:fld>
            <a:endParaRPr lang="en-US" sz="675" b="1" i="0" dirty="0">
              <a:latin typeface="Century Gothic Bold" charset="0"/>
              <a:ea typeface="Century Gothic Bold" charset="0"/>
              <a:cs typeface="Century Gothic Bold" charset="0"/>
            </a:endParaRPr>
          </a:p>
        </p:txBody>
      </p:sp>
      <p:pic>
        <p:nvPicPr>
          <p:cNvPr id="10" name="Picture 9">
            <a:extLst>
              <a:ext uri="{FF2B5EF4-FFF2-40B4-BE49-F238E27FC236}">
                <a16:creationId xmlns:a16="http://schemas.microsoft.com/office/drawing/2014/main" xmlns="" id="{0A6F0B5C-B34D-E64F-80B3-F38C87990839}"/>
              </a:ext>
            </a:extLst>
          </p:cNvPr>
          <p:cNvPicPr>
            <a:picLocks noChangeAspect="1"/>
          </p:cNvPicPr>
          <p:nvPr userDrawn="1"/>
        </p:nvPicPr>
        <p:blipFill rotWithShape="1">
          <a:blip r:embed="rId2"/>
          <a:srcRect l="2018"/>
          <a:stretch/>
        </p:blipFill>
        <p:spPr>
          <a:xfrm>
            <a:off x="177800" y="6603509"/>
            <a:ext cx="11434555" cy="112280"/>
          </a:xfrm>
          <a:prstGeom prst="rect">
            <a:avLst/>
          </a:prstGeom>
        </p:spPr>
      </p:pic>
    </p:spTree>
    <p:extLst>
      <p:ext uri="{BB962C8B-B14F-4D97-AF65-F5344CB8AC3E}">
        <p14:creationId xmlns:p14="http://schemas.microsoft.com/office/powerpoint/2010/main" val="78518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3840">
          <p15:clr>
            <a:srgbClr val="FBAE40"/>
          </p15:clr>
        </p15:guide>
        <p15:guide id="3" pos="240">
          <p15:clr>
            <a:srgbClr val="FBAE40"/>
          </p15:clr>
        </p15:guide>
        <p15:guide id="4" pos="74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72B31DC-AC81-5943-8093-39D26BCAE7F6}"/>
              </a:ext>
            </a:extLst>
          </p:cNvPr>
          <p:cNvSpPr>
            <a:spLocks noGrp="1"/>
          </p:cNvSpPr>
          <p:nvPr>
            <p:ph type="title" hasCustomPrompt="1"/>
          </p:nvPr>
        </p:nvSpPr>
        <p:spPr>
          <a:xfrm>
            <a:off x="383459" y="228806"/>
            <a:ext cx="11464413" cy="893535"/>
          </a:xfrm>
        </p:spPr>
        <p:txBody>
          <a:bodyPr>
            <a:normAutofit/>
          </a:bodyPr>
          <a:lstStyle>
            <a:lvl1pPr>
              <a:defRPr sz="2800" b="1" i="0">
                <a:solidFill>
                  <a:schemeClr val="accent1"/>
                </a:solidFill>
                <a:latin typeface="Century Gothic Bold" charset="0"/>
                <a:ea typeface="Century Gothic Bold" charset="0"/>
                <a:cs typeface="Century Gothic Bold" charset="0"/>
              </a:defRPr>
            </a:lvl1pPr>
          </a:lstStyle>
          <a:p>
            <a:r>
              <a:rPr lang="en-US" dirty="0"/>
              <a:t>Click to edit Master </a:t>
            </a:r>
            <a:br>
              <a:rPr lang="en-US" dirty="0"/>
            </a:br>
            <a:r>
              <a:rPr lang="en-US" dirty="0"/>
              <a:t>title style</a:t>
            </a:r>
          </a:p>
        </p:txBody>
      </p:sp>
      <p:sp>
        <p:nvSpPr>
          <p:cNvPr id="6" name="Slide Number Placeholder 5">
            <a:extLst>
              <a:ext uri="{FF2B5EF4-FFF2-40B4-BE49-F238E27FC236}">
                <a16:creationId xmlns:a16="http://schemas.microsoft.com/office/drawing/2014/main" xmlns="" id="{F525DBC7-D7C6-B34C-A442-C1E43F86D9C4}"/>
              </a:ext>
            </a:extLst>
          </p:cNvPr>
          <p:cNvSpPr txBox="1">
            <a:spLocks/>
          </p:cNvSpPr>
          <p:nvPr/>
        </p:nvSpPr>
        <p:spPr>
          <a:xfrm>
            <a:off x="11513576" y="6553200"/>
            <a:ext cx="421929" cy="304800"/>
          </a:xfrm>
          <a:prstGeom prst="rect">
            <a:avLst/>
          </a:prstGeom>
        </p:spPr>
        <p:txBody>
          <a:bodyPr/>
          <a:lstStyle>
            <a:defPPr>
              <a:defRPr lang="en-US"/>
            </a:defPPr>
            <a:lvl1pPr marL="0" algn="ctr" defTabSz="914400" rtl="0" eaLnBrk="1" latinLnBrk="0" hangingPunct="1">
              <a:defRPr sz="900" b="1" i="0" kern="1200">
                <a:solidFill>
                  <a:schemeClr val="accent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D62275-A945-5F43-BB60-19F5DE854C5B}" type="slidenum">
              <a:rPr lang="en-US" sz="675" b="1" i="0" smtClean="0">
                <a:latin typeface="Century Gothic Bold" charset="0"/>
                <a:ea typeface="Century Gothic Bold" charset="0"/>
                <a:cs typeface="Century Gothic Bold" charset="0"/>
              </a:rPr>
              <a:pPr/>
              <a:t>‹#›</a:t>
            </a:fld>
            <a:endParaRPr lang="en-US" sz="675" b="1" i="0" dirty="0">
              <a:latin typeface="Century Gothic Bold" charset="0"/>
              <a:ea typeface="Century Gothic Bold" charset="0"/>
              <a:cs typeface="Century Gothic Bold" charset="0"/>
            </a:endParaRPr>
          </a:p>
        </p:txBody>
      </p:sp>
      <p:pic>
        <p:nvPicPr>
          <p:cNvPr id="7" name="Picture 6">
            <a:extLst>
              <a:ext uri="{FF2B5EF4-FFF2-40B4-BE49-F238E27FC236}">
                <a16:creationId xmlns:a16="http://schemas.microsoft.com/office/drawing/2014/main" xmlns="" id="{0A6F0B5C-B34D-E64F-80B3-F38C87990839}"/>
              </a:ext>
            </a:extLst>
          </p:cNvPr>
          <p:cNvPicPr>
            <a:picLocks noChangeAspect="1"/>
          </p:cNvPicPr>
          <p:nvPr userDrawn="1"/>
        </p:nvPicPr>
        <p:blipFill rotWithShape="1">
          <a:blip r:embed="rId2"/>
          <a:srcRect l="2018"/>
          <a:stretch/>
        </p:blipFill>
        <p:spPr>
          <a:xfrm>
            <a:off x="177800" y="6603509"/>
            <a:ext cx="11434555" cy="112280"/>
          </a:xfrm>
          <a:prstGeom prst="rect">
            <a:avLst/>
          </a:prstGeom>
        </p:spPr>
      </p:pic>
    </p:spTree>
    <p:extLst>
      <p:ext uri="{BB962C8B-B14F-4D97-AF65-F5344CB8AC3E}">
        <p14:creationId xmlns:p14="http://schemas.microsoft.com/office/powerpoint/2010/main" val="295415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and Cop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83459" y="228806"/>
            <a:ext cx="11464413" cy="893535"/>
          </a:xfrm>
        </p:spPr>
        <p:txBody>
          <a:bodyPr>
            <a:normAutofit/>
          </a:bodyPr>
          <a:lstStyle>
            <a:lvl1pPr>
              <a:defRPr sz="2100" b="1" i="0">
                <a:solidFill>
                  <a:schemeClr val="accent1"/>
                </a:solidFill>
                <a:latin typeface="Century Gothic Bold" charset="0"/>
                <a:ea typeface="Century Gothic Bold" charset="0"/>
                <a:cs typeface="Century Gothic Bold" charset="0"/>
              </a:defRPr>
            </a:lvl1pPr>
          </a:lstStyle>
          <a:p>
            <a:r>
              <a:rPr lang="en-US" dirty="0"/>
              <a:t>Click to edit Master </a:t>
            </a:r>
            <a:br>
              <a:rPr lang="en-US" dirty="0"/>
            </a:br>
            <a:r>
              <a:rPr lang="en-US" dirty="0"/>
              <a:t>title style</a:t>
            </a:r>
          </a:p>
        </p:txBody>
      </p:sp>
      <p:sp>
        <p:nvSpPr>
          <p:cNvPr id="7" name="Content Placeholder 2"/>
          <p:cNvSpPr>
            <a:spLocks noGrp="1"/>
          </p:cNvSpPr>
          <p:nvPr>
            <p:ph idx="1"/>
          </p:nvPr>
        </p:nvSpPr>
        <p:spPr>
          <a:xfrm>
            <a:off x="5648633" y="2318593"/>
            <a:ext cx="6194323" cy="3389035"/>
          </a:xfrm>
        </p:spPr>
        <p:txBody>
          <a:bodyPr>
            <a:normAutofit/>
          </a:bodyPr>
          <a:lstStyle>
            <a:lvl1pPr marL="171446" indent="-171446">
              <a:lnSpc>
                <a:spcPct val="120000"/>
              </a:lnSpc>
              <a:buClr>
                <a:srgbClr val="E1E1DE"/>
              </a:buClr>
              <a:buSzPct val="100000"/>
              <a:buFont typeface="Century Gothic Bold" panose="020B0702020202020204" pitchFamily="34" charset="0"/>
              <a:buChar char="●"/>
              <a:tabLst/>
              <a:defRPr sz="1051" b="0" i="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vl2pPr marL="432187" indent="-89295">
              <a:lnSpc>
                <a:spcPct val="120000"/>
              </a:lnSpc>
              <a:buClr>
                <a:srgbClr val="E1E1DE"/>
              </a:buClr>
              <a:buSzPct val="150000"/>
              <a:tabLst/>
              <a:defRPr sz="1051" b="0" i="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776269" indent="-90486">
              <a:lnSpc>
                <a:spcPct val="120000"/>
              </a:lnSpc>
              <a:buClr>
                <a:srgbClr val="E1E1DE"/>
              </a:buClr>
              <a:buSzPct val="150000"/>
              <a:tabLst/>
              <a:defRPr sz="1051" b="0" i="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120351" indent="-91676">
              <a:lnSpc>
                <a:spcPct val="120000"/>
              </a:lnSpc>
              <a:buClr>
                <a:srgbClr val="E1E1DE"/>
              </a:buClr>
              <a:buSzPct val="150000"/>
              <a:tabLst/>
              <a:defRPr sz="1051" b="0" i="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1457289" indent="-85723">
              <a:lnSpc>
                <a:spcPct val="120000"/>
              </a:lnSpc>
              <a:buClr>
                <a:srgbClr val="E1E1DE"/>
              </a:buClr>
              <a:buSzPct val="150000"/>
              <a:tabLst/>
              <a:defRPr sz="1051" b="0" i="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515067" y="1283109"/>
            <a:ext cx="8534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8"/>
          <p:cNvSpPr>
            <a:spLocks noGrp="1"/>
          </p:cNvSpPr>
          <p:nvPr>
            <p:ph type="body" sz="quarter" idx="13"/>
          </p:nvPr>
        </p:nvSpPr>
        <p:spPr>
          <a:xfrm>
            <a:off x="5646177" y="1484723"/>
            <a:ext cx="6211529" cy="599716"/>
          </a:xfrm>
        </p:spPr>
        <p:txBody>
          <a:bodyPr anchor="ctr">
            <a:noAutofit/>
          </a:bodyPr>
          <a:lstStyle>
            <a:lvl1pPr marL="0" indent="0">
              <a:buNone/>
              <a:defRPr sz="1051" b="1" i="0">
                <a:solidFill>
                  <a:schemeClr val="accent1"/>
                </a:solidFill>
                <a:latin typeface="Century Gothic Bold" charset="0"/>
                <a:ea typeface="Century Gothic Bold" charset="0"/>
                <a:cs typeface="Century Gothic Bold" charset="0"/>
              </a:defRPr>
            </a:lvl1pPr>
            <a:lvl2pPr marL="342891" indent="0">
              <a:buNone/>
              <a:defRPr sz="1125" b="1" i="0">
                <a:solidFill>
                  <a:schemeClr val="accent1"/>
                </a:solidFill>
                <a:latin typeface="Century Gothic" charset="0"/>
                <a:ea typeface="Century Gothic" charset="0"/>
                <a:cs typeface="Century Gothic" charset="0"/>
              </a:defRPr>
            </a:lvl2pPr>
            <a:lvl3pPr marL="685783" indent="0">
              <a:buNone/>
              <a:defRPr sz="1125" b="1" i="0">
                <a:solidFill>
                  <a:schemeClr val="accent1"/>
                </a:solidFill>
                <a:latin typeface="Century Gothic" charset="0"/>
                <a:ea typeface="Century Gothic" charset="0"/>
                <a:cs typeface="Century Gothic" charset="0"/>
              </a:defRPr>
            </a:lvl3pPr>
            <a:lvl4pPr marL="1028674" indent="0">
              <a:buNone/>
              <a:defRPr sz="1125" b="1" i="0">
                <a:solidFill>
                  <a:schemeClr val="accent1"/>
                </a:solidFill>
                <a:latin typeface="Century Gothic" charset="0"/>
                <a:ea typeface="Century Gothic" charset="0"/>
                <a:cs typeface="Century Gothic" charset="0"/>
              </a:defRPr>
            </a:lvl4pPr>
            <a:lvl5pPr marL="1371566" indent="0">
              <a:buNone/>
              <a:defRPr sz="1125" b="1" i="0">
                <a:solidFill>
                  <a:schemeClr val="accent1"/>
                </a:solidFill>
                <a:latin typeface="Century Gothic" charset="0"/>
                <a:ea typeface="Century Gothic" charset="0"/>
                <a:cs typeface="Century Gothic" charset="0"/>
              </a:defRPr>
            </a:lvl5pPr>
          </a:lstStyle>
          <a:p>
            <a:pPr lvl="0"/>
            <a:r>
              <a:rPr lang="en-US"/>
              <a:t>Edit Master text styles</a:t>
            </a:r>
          </a:p>
        </p:txBody>
      </p:sp>
      <p:sp>
        <p:nvSpPr>
          <p:cNvPr id="14" name="Picture Placeholder 13"/>
          <p:cNvSpPr>
            <a:spLocks noGrp="1"/>
          </p:cNvSpPr>
          <p:nvPr>
            <p:ph type="pic" sz="quarter" idx="14"/>
          </p:nvPr>
        </p:nvSpPr>
        <p:spPr>
          <a:xfrm>
            <a:off x="382797" y="1290810"/>
            <a:ext cx="4941887" cy="5057775"/>
          </a:xfrm>
        </p:spPr>
        <p:txBody>
          <a:bodyPr anchor="ctr"/>
          <a:lstStyle>
            <a:lvl1pPr marL="0" indent="0" algn="ctr">
              <a:buFontTx/>
              <a:buNone/>
              <a:defRPr b="1" i="0">
                <a:latin typeface="Century Gothic Bold" charset="0"/>
                <a:ea typeface="Century Gothic Bold" charset="0"/>
                <a:cs typeface="Century Gothic Bold" charset="0"/>
              </a:defRPr>
            </a:lvl1pPr>
          </a:lstStyle>
          <a:p>
            <a:r>
              <a:rPr lang="en-US"/>
              <a:t>Click icon to add picture</a:t>
            </a:r>
            <a:endParaRPr lang="en-US" dirty="0"/>
          </a:p>
        </p:txBody>
      </p:sp>
      <p:cxnSp>
        <p:nvCxnSpPr>
          <p:cNvPr id="11" name="Straight Connector 10"/>
          <p:cNvCxnSpPr/>
          <p:nvPr/>
        </p:nvCxnSpPr>
        <p:spPr>
          <a:xfrm>
            <a:off x="383457" y="1283109"/>
            <a:ext cx="1146564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txBox="1">
            <a:spLocks/>
          </p:cNvSpPr>
          <p:nvPr/>
        </p:nvSpPr>
        <p:spPr>
          <a:xfrm>
            <a:off x="11513576" y="6553200"/>
            <a:ext cx="421929" cy="304800"/>
          </a:xfrm>
          <a:prstGeom prst="rect">
            <a:avLst/>
          </a:prstGeom>
        </p:spPr>
        <p:txBody>
          <a:bodyPr/>
          <a:lstStyle>
            <a:defPPr>
              <a:defRPr lang="en-US"/>
            </a:defPPr>
            <a:lvl1pPr marL="0" algn="ctr" defTabSz="914400" rtl="0" eaLnBrk="1" latinLnBrk="0" hangingPunct="1">
              <a:defRPr sz="900" b="1" i="0" kern="1200">
                <a:solidFill>
                  <a:schemeClr val="accent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D62275-A945-5F43-BB60-19F5DE854C5B}" type="slidenum">
              <a:rPr lang="en-US" sz="675" b="1" i="0" smtClean="0">
                <a:latin typeface="Century Gothic Bold" charset="0"/>
                <a:ea typeface="Century Gothic Bold" charset="0"/>
                <a:cs typeface="Century Gothic Bold" charset="0"/>
              </a:rPr>
              <a:pPr/>
              <a:t>‹#›</a:t>
            </a:fld>
            <a:endParaRPr lang="en-US" sz="675" b="1" i="0" dirty="0">
              <a:latin typeface="Century Gothic Bold" charset="0"/>
              <a:ea typeface="Century Gothic Bold" charset="0"/>
              <a:cs typeface="Century Gothic Bold" charset="0"/>
            </a:endParaRPr>
          </a:p>
        </p:txBody>
      </p:sp>
      <p:pic>
        <p:nvPicPr>
          <p:cNvPr id="15" name="Picture 14">
            <a:extLst>
              <a:ext uri="{FF2B5EF4-FFF2-40B4-BE49-F238E27FC236}">
                <a16:creationId xmlns:a16="http://schemas.microsoft.com/office/drawing/2014/main" xmlns="" id="{0A6F0B5C-B34D-E64F-80B3-F38C87990839}"/>
              </a:ext>
            </a:extLst>
          </p:cNvPr>
          <p:cNvPicPr>
            <a:picLocks noChangeAspect="1"/>
          </p:cNvPicPr>
          <p:nvPr userDrawn="1"/>
        </p:nvPicPr>
        <p:blipFill rotWithShape="1">
          <a:blip r:embed="rId2"/>
          <a:srcRect l="2018"/>
          <a:stretch/>
        </p:blipFill>
        <p:spPr>
          <a:xfrm>
            <a:off x="177800" y="6603509"/>
            <a:ext cx="11434555" cy="112280"/>
          </a:xfrm>
          <a:prstGeom prst="rect">
            <a:avLst/>
          </a:prstGeom>
        </p:spPr>
      </p:pic>
    </p:spTree>
    <p:extLst>
      <p:ext uri="{BB962C8B-B14F-4D97-AF65-F5344CB8AC3E}">
        <p14:creationId xmlns:p14="http://schemas.microsoft.com/office/powerpoint/2010/main" val="205160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ackground Photo">
    <p:spTree>
      <p:nvGrpSpPr>
        <p:cNvPr id="1" name=""/>
        <p:cNvGrpSpPr/>
        <p:nvPr/>
      </p:nvGrpSpPr>
      <p:grpSpPr>
        <a:xfrm>
          <a:off x="0" y="0"/>
          <a:ext cx="0" cy="0"/>
          <a:chOff x="0" y="0"/>
          <a:chExt cx="0" cy="0"/>
        </a:xfrm>
      </p:grpSpPr>
      <p:sp>
        <p:nvSpPr>
          <p:cNvPr id="8" name="Picture Placeholder 15"/>
          <p:cNvSpPr>
            <a:spLocks noGrp="1"/>
          </p:cNvSpPr>
          <p:nvPr>
            <p:ph type="pic" sz="quarter" idx="10" hasCustomPrompt="1"/>
          </p:nvPr>
        </p:nvSpPr>
        <p:spPr>
          <a:xfrm>
            <a:off x="0" y="0"/>
            <a:ext cx="12192000" cy="6858000"/>
          </a:xfrm>
        </p:spPr>
        <p:txBody>
          <a:bodyPr anchor="ctr"/>
          <a:lstStyle>
            <a:lvl1pPr marL="0" indent="0" algn="ctr">
              <a:buNone/>
              <a:defRPr b="1" i="0">
                <a:latin typeface="Century Gothic Bold" charset="0"/>
                <a:ea typeface="Century Gothic Bold" charset="0"/>
                <a:cs typeface="Century Gothic Bold" charset="0"/>
              </a:defRPr>
            </a:lvl1pPr>
          </a:lstStyle>
          <a:p>
            <a:r>
              <a:rPr lang="en-US" dirty="0"/>
              <a:t>Background Photo</a:t>
            </a:r>
          </a:p>
        </p:txBody>
      </p:sp>
    </p:spTree>
    <p:extLst>
      <p:ext uri="{BB962C8B-B14F-4D97-AF65-F5344CB8AC3E}">
        <p14:creationId xmlns:p14="http://schemas.microsoft.com/office/powerpoint/2010/main" val="276351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End Slide with Legal _ Blue">
    <p:bg>
      <p:bgPr>
        <a:solidFill>
          <a:schemeClr val="accent1"/>
        </a:solidFill>
        <a:effectLst/>
      </p:bgPr>
    </p:bg>
    <p:spTree>
      <p:nvGrpSpPr>
        <p:cNvPr id="1" name=""/>
        <p:cNvGrpSpPr/>
        <p:nvPr/>
      </p:nvGrpSpPr>
      <p:grpSpPr>
        <a:xfrm>
          <a:off x="0" y="0"/>
          <a:ext cx="0" cy="0"/>
          <a:chOff x="0" y="0"/>
          <a:chExt cx="0" cy="0"/>
        </a:xfrm>
      </p:grpSpPr>
      <p:sp>
        <p:nvSpPr>
          <p:cNvPr id="9" name="Rectangle 8"/>
          <p:cNvSpPr/>
          <p:nvPr/>
        </p:nvSpPr>
        <p:spPr>
          <a:xfrm>
            <a:off x="1679123" y="5610729"/>
            <a:ext cx="8855529" cy="207877"/>
          </a:xfrm>
          <a:prstGeom prst="rect">
            <a:avLst/>
          </a:prstGeom>
        </p:spPr>
        <p:txBody>
          <a:bodyPr wrap="square">
            <a:spAutoFit/>
          </a:bodyPr>
          <a:lstStyle/>
          <a:p>
            <a:pPr algn="ctr"/>
            <a:r>
              <a:rPr lang="en-US" sz="751" b="1" i="0" dirty="0">
                <a:solidFill>
                  <a:srgbClr val="FFFFFF"/>
                </a:solidFill>
                <a:effectLst/>
                <a:latin typeface="Century Gothic Bold" charset="0"/>
                <a:ea typeface="Century Gothic Bold" charset="0"/>
                <a:cs typeface="Century Gothic Bold" charset="0"/>
              </a:rPr>
              <a:t>© 2018 Massachusetts Mutual Life Insurance Company (MassMutual), Springfield, MA 01111-0001. All rights reserved. www.massmutual.com</a:t>
            </a:r>
          </a:p>
        </p:txBody>
      </p:sp>
      <p:pic>
        <p:nvPicPr>
          <p:cNvPr id="8" name="Picture 7"/>
          <p:cNvPicPr>
            <a:picLocks noChangeAspect="1"/>
          </p:cNvPicPr>
          <p:nvPr/>
        </p:nvPicPr>
        <p:blipFill>
          <a:blip r:embed="rId2"/>
          <a:stretch>
            <a:fillRect/>
          </a:stretch>
        </p:blipFill>
        <p:spPr>
          <a:xfrm>
            <a:off x="3363687" y="3105398"/>
            <a:ext cx="5468112" cy="647621"/>
          </a:xfrm>
          <a:prstGeom prst="rect">
            <a:avLst/>
          </a:prstGeom>
        </p:spPr>
      </p:pic>
    </p:spTree>
    <p:extLst>
      <p:ext uri="{BB962C8B-B14F-4D97-AF65-F5344CB8AC3E}">
        <p14:creationId xmlns:p14="http://schemas.microsoft.com/office/powerpoint/2010/main" val="21363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06A08A-9868-49D8-9A20-95F72BE589CC}"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6456C-B612-41B0-A5E9-EDADC7C2EA3F}" type="slidenum">
              <a:rPr lang="en-US" smtClean="0"/>
              <a:t>‹#›</a:t>
            </a:fld>
            <a:endParaRPr lang="en-US"/>
          </a:p>
        </p:txBody>
      </p:sp>
    </p:spTree>
    <p:extLst>
      <p:ext uri="{BB962C8B-B14F-4D97-AF65-F5344CB8AC3E}">
        <p14:creationId xmlns:p14="http://schemas.microsoft.com/office/powerpoint/2010/main" val="123722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Client Facing - Dark Photo">
    <p:spTree>
      <p:nvGrpSpPr>
        <p:cNvPr id="1" name=""/>
        <p:cNvGrpSpPr/>
        <p:nvPr/>
      </p:nvGrpSpPr>
      <p:grpSpPr>
        <a:xfrm>
          <a:off x="0" y="0"/>
          <a:ext cx="0" cy="0"/>
          <a:chOff x="0" y="0"/>
          <a:chExt cx="0" cy="0"/>
        </a:xfrm>
      </p:grpSpPr>
      <p:sp>
        <p:nvSpPr>
          <p:cNvPr id="4" name="Picture Placeholder 15"/>
          <p:cNvSpPr>
            <a:spLocks noGrp="1"/>
          </p:cNvSpPr>
          <p:nvPr>
            <p:ph type="pic" sz="quarter" idx="10" hasCustomPrompt="1"/>
          </p:nvPr>
        </p:nvSpPr>
        <p:spPr>
          <a:xfrm>
            <a:off x="0" y="0"/>
            <a:ext cx="12192000" cy="5117952"/>
          </a:xfrm>
        </p:spPr>
        <p:txBody>
          <a:bodyPr anchor="ctr"/>
          <a:lstStyle>
            <a:lvl1pPr marL="0" indent="0" algn="ctr">
              <a:buNone/>
              <a:defRPr b="1" i="0">
                <a:latin typeface="Century Gothic Bold" charset="0"/>
                <a:ea typeface="Century Gothic Bold" charset="0"/>
                <a:cs typeface="Century Gothic Bold" charset="0"/>
              </a:defRPr>
            </a:lvl1pPr>
          </a:lstStyle>
          <a:p>
            <a:r>
              <a:rPr lang="en-US" dirty="0"/>
              <a:t>Background Photo</a:t>
            </a:r>
          </a:p>
        </p:txBody>
      </p:sp>
      <p:sp>
        <p:nvSpPr>
          <p:cNvPr id="5" name="Rectangle 4"/>
          <p:cNvSpPr/>
          <p:nvPr/>
        </p:nvSpPr>
        <p:spPr>
          <a:xfrm>
            <a:off x="0" y="5117951"/>
            <a:ext cx="12192000" cy="1554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i="0" dirty="0">
              <a:latin typeface="Century Gothic Bold" charset="0"/>
            </a:endParaRPr>
          </a:p>
        </p:txBody>
      </p:sp>
      <p:sp>
        <p:nvSpPr>
          <p:cNvPr id="6" name="Rectangle 5"/>
          <p:cNvSpPr/>
          <p:nvPr/>
        </p:nvSpPr>
        <p:spPr>
          <a:xfrm>
            <a:off x="0" y="6672432"/>
            <a:ext cx="12192000" cy="1933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i="0" dirty="0">
              <a:latin typeface="Century Gothic Bold" charset="0"/>
            </a:endParaRPr>
          </a:p>
        </p:txBody>
      </p:sp>
      <p:sp>
        <p:nvSpPr>
          <p:cNvPr id="7" name="Title 1"/>
          <p:cNvSpPr>
            <a:spLocks noGrp="1"/>
          </p:cNvSpPr>
          <p:nvPr>
            <p:ph type="ctrTitle"/>
          </p:nvPr>
        </p:nvSpPr>
        <p:spPr>
          <a:xfrm>
            <a:off x="204395" y="5117951"/>
            <a:ext cx="9144000" cy="1554480"/>
          </a:xfrm>
        </p:spPr>
        <p:txBody>
          <a:bodyPr anchor="ctr">
            <a:normAutofit/>
          </a:bodyPr>
          <a:lstStyle>
            <a:lvl1pPr algn="l">
              <a:defRPr sz="2100" b="1" i="0">
                <a:solidFill>
                  <a:schemeClr val="bg1"/>
                </a:solidFill>
                <a:latin typeface="Century Gothic Bold" charset="0"/>
                <a:ea typeface="Century Gothic Bold" charset="0"/>
                <a:cs typeface="Century Gothic Bold" charset="0"/>
              </a:defRPr>
            </a:lvl1pPr>
          </a:lstStyle>
          <a:p>
            <a:r>
              <a:rPr lang="en-US"/>
              <a:t>Click to edit Master title style</a:t>
            </a:r>
            <a:endParaRPr lang="en-US" dirty="0"/>
          </a:p>
        </p:txBody>
      </p:sp>
      <p:sp>
        <p:nvSpPr>
          <p:cNvPr id="8" name="Subtitle 2"/>
          <p:cNvSpPr>
            <a:spLocks noGrp="1"/>
          </p:cNvSpPr>
          <p:nvPr>
            <p:ph type="subTitle" idx="1" hasCustomPrompt="1"/>
          </p:nvPr>
        </p:nvSpPr>
        <p:spPr>
          <a:xfrm>
            <a:off x="204395" y="212796"/>
            <a:ext cx="9144000" cy="234467"/>
          </a:xfrm>
        </p:spPr>
        <p:txBody>
          <a:bodyPr>
            <a:normAutofit/>
          </a:bodyPr>
          <a:lstStyle>
            <a:lvl1pPr marL="0" indent="0" algn="l">
              <a:buNone/>
              <a:defRPr sz="675" b="1" i="0" cap="all" spc="225" baseline="0">
                <a:solidFill>
                  <a:schemeClr val="bg1"/>
                </a:solidFill>
                <a:latin typeface="Century Gothic Bold" charset="0"/>
                <a:ea typeface="Century Gothic Bold" charset="0"/>
                <a:cs typeface="Century Gothic Bold"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Tree>
    <p:extLst>
      <p:ext uri="{BB962C8B-B14F-4D97-AF65-F5344CB8AC3E}">
        <p14:creationId xmlns:p14="http://schemas.microsoft.com/office/powerpoint/2010/main" val="33700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ullet and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3459" y="228806"/>
            <a:ext cx="11464413" cy="893535"/>
          </a:xfrm>
        </p:spPr>
        <p:txBody>
          <a:bodyPr>
            <a:normAutofit/>
          </a:bodyPr>
          <a:lstStyle>
            <a:lvl1pPr>
              <a:defRPr sz="2800" b="1" i="0">
                <a:solidFill>
                  <a:schemeClr val="accent1"/>
                </a:solidFill>
                <a:latin typeface="Century Gothic Bold" charset="0"/>
                <a:ea typeface="Century Gothic Bold" charset="0"/>
                <a:cs typeface="Century Gothic Bold"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383461" y="2318593"/>
            <a:ext cx="10647209" cy="3389035"/>
          </a:xfrm>
        </p:spPr>
        <p:txBody>
          <a:bodyPr>
            <a:normAutofit/>
          </a:bodyPr>
          <a:lstStyle>
            <a:lvl1pPr marL="171446" indent="-171446">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1pPr>
            <a:lvl2pPr marL="557199"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2pPr>
            <a:lvl3pPr marL="900091"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3pPr>
            <a:lvl4pPr marL="1242982"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4pPr>
            <a:lvl5pPr marL="1585874" indent="-214308">
              <a:lnSpc>
                <a:spcPct val="120000"/>
              </a:lnSpc>
              <a:buClr>
                <a:srgbClr val="E1E1DE"/>
              </a:buClr>
              <a:buSzPct val="100000"/>
              <a:buFont typeface="Century Gothic Bold" panose="020B0702020202020204" pitchFamily="34" charset="0"/>
              <a:buChar char="●"/>
              <a:tabLst/>
              <a:defRPr sz="1051" b="1" i="0">
                <a:solidFill>
                  <a:schemeClr val="tx1"/>
                </a:solidFill>
                <a:latin typeface="Century Gothic Bold" charset="0"/>
                <a:ea typeface="Century Gothic Bold" charset="0"/>
                <a:cs typeface="Century Gothic Bold"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a:xfrm>
            <a:off x="515067" y="1283109"/>
            <a:ext cx="8534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3457" y="1283109"/>
            <a:ext cx="1146564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3"/>
          </p:nvPr>
        </p:nvSpPr>
        <p:spPr>
          <a:xfrm>
            <a:off x="381002" y="1455227"/>
            <a:ext cx="11468100" cy="599716"/>
          </a:xfrm>
        </p:spPr>
        <p:txBody>
          <a:bodyPr anchor="ctr">
            <a:noAutofit/>
          </a:bodyPr>
          <a:lstStyle>
            <a:lvl1pPr marL="0" indent="0">
              <a:buNone/>
              <a:defRPr sz="1051" b="1" i="0">
                <a:solidFill>
                  <a:schemeClr val="accent1"/>
                </a:solidFill>
                <a:latin typeface="Century Gothic Bold" charset="0"/>
                <a:ea typeface="Century Gothic Bold" charset="0"/>
                <a:cs typeface="Century Gothic Bold" charset="0"/>
              </a:defRPr>
            </a:lvl1pPr>
            <a:lvl2pPr marL="342891" indent="0">
              <a:buNone/>
              <a:defRPr sz="1125" b="1" i="0">
                <a:solidFill>
                  <a:schemeClr val="accent1"/>
                </a:solidFill>
                <a:latin typeface="Century Gothic" charset="0"/>
                <a:ea typeface="Century Gothic" charset="0"/>
                <a:cs typeface="Century Gothic" charset="0"/>
              </a:defRPr>
            </a:lvl2pPr>
            <a:lvl3pPr marL="685783" indent="0">
              <a:buNone/>
              <a:defRPr sz="1125" b="1" i="0">
                <a:solidFill>
                  <a:schemeClr val="accent1"/>
                </a:solidFill>
                <a:latin typeface="Century Gothic" charset="0"/>
                <a:ea typeface="Century Gothic" charset="0"/>
                <a:cs typeface="Century Gothic" charset="0"/>
              </a:defRPr>
            </a:lvl3pPr>
            <a:lvl4pPr marL="1028674" indent="0">
              <a:buNone/>
              <a:defRPr sz="1125" b="1" i="0">
                <a:solidFill>
                  <a:schemeClr val="accent1"/>
                </a:solidFill>
                <a:latin typeface="Century Gothic" charset="0"/>
                <a:ea typeface="Century Gothic" charset="0"/>
                <a:cs typeface="Century Gothic" charset="0"/>
              </a:defRPr>
            </a:lvl4pPr>
            <a:lvl5pPr marL="1371566" indent="0">
              <a:buNone/>
              <a:defRPr sz="1125" b="1" i="0">
                <a:solidFill>
                  <a:schemeClr val="accent1"/>
                </a:solidFill>
                <a:latin typeface="Century Gothic" charset="0"/>
                <a:ea typeface="Century Gothic" charset="0"/>
                <a:cs typeface="Century Gothic" charset="0"/>
              </a:defRPr>
            </a:lvl5pPr>
          </a:lstStyle>
          <a:p>
            <a:pPr lvl="0"/>
            <a:r>
              <a:rPr lang="en-US"/>
              <a:t>Edit Master text styles</a:t>
            </a:r>
          </a:p>
        </p:txBody>
      </p:sp>
      <p:sp>
        <p:nvSpPr>
          <p:cNvPr id="9" name="Slide Number Placeholder 5"/>
          <p:cNvSpPr txBox="1">
            <a:spLocks/>
          </p:cNvSpPr>
          <p:nvPr/>
        </p:nvSpPr>
        <p:spPr>
          <a:xfrm>
            <a:off x="11513576" y="6553200"/>
            <a:ext cx="421929" cy="304800"/>
          </a:xfrm>
          <a:prstGeom prst="rect">
            <a:avLst/>
          </a:prstGeom>
        </p:spPr>
        <p:txBody>
          <a:bodyPr/>
          <a:lstStyle>
            <a:defPPr>
              <a:defRPr lang="en-US"/>
            </a:defPPr>
            <a:lvl1pPr marL="0" algn="ctr" defTabSz="914400" rtl="0" eaLnBrk="1" latinLnBrk="0" hangingPunct="1">
              <a:defRPr sz="900" b="1" i="0" kern="1200">
                <a:solidFill>
                  <a:schemeClr val="accent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D62275-A945-5F43-BB60-19F5DE854C5B}" type="slidenum">
              <a:rPr lang="en-US" sz="675" b="1" i="0" smtClean="0">
                <a:latin typeface="Century Gothic Bold" charset="0"/>
                <a:ea typeface="Century Gothic Bold" charset="0"/>
                <a:cs typeface="Century Gothic Bold" charset="0"/>
              </a:rPr>
              <a:pPr/>
              <a:t>‹#›</a:t>
            </a:fld>
            <a:endParaRPr lang="en-US" sz="675" b="1" i="0" dirty="0">
              <a:latin typeface="Century Gothic Bold" charset="0"/>
              <a:ea typeface="Century Gothic Bold" charset="0"/>
              <a:cs typeface="Century Gothic Bold" charset="0"/>
            </a:endParaRPr>
          </a:p>
        </p:txBody>
      </p:sp>
      <p:pic>
        <p:nvPicPr>
          <p:cNvPr id="10" name="Picture 9">
            <a:extLst>
              <a:ext uri="{FF2B5EF4-FFF2-40B4-BE49-F238E27FC236}">
                <a16:creationId xmlns:a16="http://schemas.microsoft.com/office/drawing/2014/main" xmlns="" id="{0A6F0B5C-B34D-E64F-80B3-F38C87990839}"/>
              </a:ext>
            </a:extLst>
          </p:cNvPr>
          <p:cNvPicPr>
            <a:picLocks noChangeAspect="1"/>
          </p:cNvPicPr>
          <p:nvPr userDrawn="1"/>
        </p:nvPicPr>
        <p:blipFill rotWithShape="1">
          <a:blip r:embed="rId2"/>
          <a:srcRect l="2018"/>
          <a:stretch/>
        </p:blipFill>
        <p:spPr>
          <a:xfrm>
            <a:off x="177800" y="6603509"/>
            <a:ext cx="11434555" cy="112280"/>
          </a:xfrm>
          <a:prstGeom prst="rect">
            <a:avLst/>
          </a:prstGeom>
        </p:spPr>
      </p:pic>
    </p:spTree>
    <p:extLst>
      <p:ext uri="{BB962C8B-B14F-4D97-AF65-F5344CB8AC3E}">
        <p14:creationId xmlns:p14="http://schemas.microsoft.com/office/powerpoint/2010/main" val="3780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3840">
          <p15:clr>
            <a:srgbClr val="FBAE40"/>
          </p15:clr>
        </p15:guide>
        <p15:guide id="3" pos="240">
          <p15:clr>
            <a:srgbClr val="FBAE40"/>
          </p15:clr>
        </p15:guide>
        <p15:guide id="4" pos="746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b="1" i="0">
                <a:solidFill>
                  <a:schemeClr val="tx1">
                    <a:tint val="75000"/>
                  </a:schemeClr>
                </a:solidFill>
                <a:latin typeface="Century Gothic Bold" charset="0"/>
              </a:defRPr>
            </a:lvl1pPr>
          </a:lstStyle>
          <a:p>
            <a:fld id="{FAADFBDE-C73B-EF4A-B8B6-5AD8885526E8}" type="slidenum">
              <a:rPr lang="en-US" smtClean="0"/>
              <a:t>‹#›</a:t>
            </a:fld>
            <a:endParaRPr lang="en-US"/>
          </a:p>
        </p:txBody>
      </p:sp>
    </p:spTree>
    <p:extLst>
      <p:ext uri="{BB962C8B-B14F-4D97-AF65-F5344CB8AC3E}">
        <p14:creationId xmlns:p14="http://schemas.microsoft.com/office/powerpoint/2010/main" val="1831038866"/>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2800" b="1" i="0" kern="1200">
          <a:solidFill>
            <a:schemeClr val="tx1"/>
          </a:solidFill>
          <a:latin typeface="Century Gothic Bold" charset="0"/>
          <a:ea typeface="Century Gothic Bold" charset="0"/>
          <a:cs typeface="Century Gothic Bold" charset="0"/>
        </a:defRPr>
      </a:lvl1pPr>
    </p:titleStyle>
    <p:body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6A08A-9868-49D8-9A20-95F72BE589CC}" type="datetimeFigureOut">
              <a:rPr lang="en-US" smtClean="0"/>
              <a:t>2/28/2020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6456C-B612-41B0-A5E9-EDADC7C2EA3F}" type="slidenum">
              <a:rPr lang="en-US" smtClean="0"/>
              <a:t>‹#›</a:t>
            </a:fld>
            <a:endParaRPr lang="en-US"/>
          </a:p>
        </p:txBody>
      </p:sp>
    </p:spTree>
    <p:extLst>
      <p:ext uri="{BB962C8B-B14F-4D97-AF65-F5344CB8AC3E}">
        <p14:creationId xmlns:p14="http://schemas.microsoft.com/office/powerpoint/2010/main" val="117653607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b="1" i="0">
                <a:solidFill>
                  <a:schemeClr val="tx1">
                    <a:tint val="75000"/>
                  </a:schemeClr>
                </a:solidFill>
                <a:latin typeface="Century Gothic Bold" charset="0"/>
              </a:defRPr>
            </a:lvl1pPr>
          </a:lstStyle>
          <a:p>
            <a:fld id="{9F340534-002A-5646-9646-56F6375C958F}" type="slidenum">
              <a:rPr lang="en-US" smtClean="0"/>
              <a:t>‹#›</a:t>
            </a:fld>
            <a:endParaRPr lang="en-US"/>
          </a:p>
        </p:txBody>
      </p:sp>
    </p:spTree>
    <p:extLst>
      <p:ext uri="{BB962C8B-B14F-4D97-AF65-F5344CB8AC3E}">
        <p14:creationId xmlns:p14="http://schemas.microsoft.com/office/powerpoint/2010/main" val="223638676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2251" b="1" i="0" kern="1200">
          <a:solidFill>
            <a:schemeClr val="tx1"/>
          </a:solidFill>
          <a:latin typeface="Century Gothic Bold" charset="0"/>
          <a:ea typeface="Century Gothic Bold" charset="0"/>
          <a:cs typeface="Century Gothic Bold" charset="0"/>
        </a:defRPr>
      </a:lvl1pPr>
    </p:titleStyle>
    <p:body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bin"/></Relationships>
</file>

<file path=ppt/slides/_rels/slide10.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bin"/><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bin"/><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bin"/><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bin"/><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bin"/><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bin"/><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bin"/><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bin"/><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chart" Target="../charts/chart6.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bin"/><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2.bin"/><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bin"/><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6.bin"/><Relationship Id="rId5" Type="http://schemas.openxmlformats.org/officeDocument/2006/relationships/image" Target="../media/image35.bin"/><Relationship Id="rId4" Type="http://schemas.openxmlformats.org/officeDocument/2006/relationships/image" Target="../media/image34.bin"/></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reload=9&amp;v=bM-aEVbkvtc" TargetMode="External"/><Relationship Id="rId3" Type="http://schemas.openxmlformats.org/officeDocument/2006/relationships/hyperlink" Target="https://urldefense.proofpoint.com/v2/url?u=https-3A__merrillconnect.iscorp.com_massmutual_download_viewDocument-3FmcItemNbr-3DRS6045&amp;d=DwMCAg&amp;c=BX7Y4KpGhcDnIsrgHKqkbfoiiDvjhxwuYUpcrPD7xrE&amp;r=2CCyHiAiz5_f6dm9Pz2smGkXBoJvbaslezOEltdScoU&amp;m=YBWoq0P7WRkKBebB4E-NwSQb7Ch9L_JLi_BjEtbE3FE&amp;s=LumTxWVEAgsDKLVLNuYX2redgP2Dj6OmVhoHNfc5AQo&amp;e=" TargetMode="External"/><Relationship Id="rId7" Type="http://schemas.openxmlformats.org/officeDocument/2006/relationships/hyperlink" Target="https://players.brightcove.net/3608769907001/default_default/index.html?videoId=6010369583001"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https://massmutual.invisionapp.com/share/AJOZW2YSPYE#/screens" TargetMode="External"/><Relationship Id="rId5" Type="http://schemas.openxmlformats.org/officeDocument/2006/relationships/hyperlink" Target="https://massmutual.invisionapp.com/share/435U7BHNF" TargetMode="External"/><Relationship Id="rId4" Type="http://schemas.openxmlformats.org/officeDocument/2006/relationships/hyperlink" Target="https://urldefense.proofpoint.com/v2/url?u=https-3A__merrillconnect.iscorp.com_massmutual_download_viewDocument-3FmcItemNbr-3DRS5903&amp;d=DwMCAg&amp;c=BX7Y4KpGhcDnIsrgHKqkbfoiiDvjhxwuYUpcrPD7xrE&amp;r=2CCyHiAiz5_f6dm9Pz2smGkXBoJvbaslezOEltdScoU&amp;m=YBWoq0P7WRkKBebB4E-NwSQb7Ch9L_JLi_BjEtbE3FE&amp;s=2HGc9K7uUkmLH3bgVxtcNT7fwmC5N1_ILqpctkt244Q&amp;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ssa.gov/news/press/factsheets/basicfact-alt.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sa.gov/planners/lifeexpectancy.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bin"/><Relationship Id="rId5" Type="http://schemas.openxmlformats.org/officeDocument/2006/relationships/image" Target="../media/image7.bin"/><Relationship Id="rId4" Type="http://schemas.openxmlformats.org/officeDocument/2006/relationships/hyperlink" Target="https://www.soa.org/research/age-wis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bin"/></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bin"/><Relationship Id="rId4" Type="http://schemas.openxmlformats.org/officeDocument/2006/relationships/image" Target="../media/image11.bin"/></Relationships>
</file>

<file path=ppt/slides/_rels/slide9.xml.rels><?xml version="1.0" encoding="UTF-8" standalone="yes"?>
<Relationships xmlns="http://schemas.openxmlformats.org/package/2006/relationships"><Relationship Id="rId8" Type="http://schemas.openxmlformats.org/officeDocument/2006/relationships/image" Target="../media/image18.bin"/><Relationship Id="rId3" Type="http://schemas.openxmlformats.org/officeDocument/2006/relationships/image" Target="../media/image13.bin"/><Relationship Id="rId7" Type="http://schemas.openxmlformats.org/officeDocument/2006/relationships/image" Target="../media/image17.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bin"/><Relationship Id="rId5" Type="http://schemas.openxmlformats.org/officeDocument/2006/relationships/image" Target="../media/image15.bin"/><Relationship Id="rId4" Type="http://schemas.openxmlformats.org/officeDocument/2006/relationships/image" Target="../media/image1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7FEE9EB-47CE-DA4D-B96D-AFD021AB7DF0}"/>
              </a:ext>
            </a:extLst>
          </p:cNvPr>
          <p:cNvSpPr>
            <a:spLocks noGrp="1"/>
          </p:cNvSpPr>
          <p:nvPr>
            <p:ph type="ctrTitle"/>
          </p:nvPr>
        </p:nvSpPr>
        <p:spPr>
          <a:xfrm>
            <a:off x="497003" y="5059524"/>
            <a:ext cx="9144000" cy="1554480"/>
          </a:xfrm>
        </p:spPr>
        <p:txBody>
          <a:bodyPr/>
          <a:lstStyle/>
          <a:p>
            <a:r>
              <a:rPr lang="en-US" dirty="0"/>
              <a:t>Getting Started</a:t>
            </a:r>
            <a:r>
              <a:rPr lang="en-US" dirty="0" smtClean="0"/>
              <a:t>: Learn more about Fulton County Defined Contribution Plan </a:t>
            </a:r>
            <a:endParaRPr lang="en-US" sz="2000" b="0" dirty="0"/>
          </a:p>
        </p:txBody>
      </p:sp>
      <p:pic>
        <p:nvPicPr>
          <p:cNvPr id="5" name="Picture 4">
            <a:extLst>
              <a:ext uri="{FF2B5EF4-FFF2-40B4-BE49-F238E27FC236}">
                <a16:creationId xmlns:a16="http://schemas.microsoft.com/office/drawing/2014/main" xmlns="" id="{E929EB38-AE27-6D46-A890-68015CCAEE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9220" y="212796"/>
            <a:ext cx="1971802" cy="234467"/>
          </a:xfrm>
          <a:prstGeom prst="rect">
            <a:avLst/>
          </a:prstGeom>
        </p:spPr>
      </p:pic>
      <p:sp>
        <p:nvSpPr>
          <p:cNvPr id="6" name="TextBox 5"/>
          <p:cNvSpPr txBox="1"/>
          <p:nvPr/>
        </p:nvSpPr>
        <p:spPr>
          <a:xfrm>
            <a:off x="10941341" y="6306227"/>
            <a:ext cx="11977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RS-44974-00</a:t>
            </a:r>
          </a:p>
        </p:txBody>
      </p:sp>
      <p:pic>
        <p:nvPicPr>
          <p:cNvPr id="10" name="Picture Placeholder 9"/>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0" y="0"/>
            <a:ext cx="12192000" cy="5117952"/>
          </a:xfrm>
          <a:prstGeom prst="rect">
            <a:avLst/>
          </a:prstGeom>
        </p:spPr>
      </p:pic>
      <p:sp>
        <p:nvSpPr>
          <p:cNvPr id="3" name="TextBox 2"/>
          <p:cNvSpPr txBox="1"/>
          <p:nvPr/>
        </p:nvSpPr>
        <p:spPr>
          <a:xfrm>
            <a:off x="8446416" y="5572025"/>
            <a:ext cx="3745584" cy="369332"/>
          </a:xfrm>
          <a:prstGeom prst="rect">
            <a:avLst/>
          </a:prstGeom>
          <a:noFill/>
        </p:spPr>
        <p:txBody>
          <a:bodyPr wrap="square" rtlCol="0">
            <a:spAutoFit/>
          </a:bodyPr>
          <a:lstStyle/>
          <a:p>
            <a:pPr algn="r"/>
            <a:r>
              <a:rPr lang="en-US" b="1" dirty="0" smtClean="0">
                <a:solidFill>
                  <a:schemeClr val="bg1"/>
                </a:solidFill>
              </a:rPr>
              <a:t>James Waters / MassMutual</a:t>
            </a:r>
            <a:endParaRPr lang="en-US" b="1" dirty="0">
              <a:solidFill>
                <a:schemeClr val="bg1"/>
              </a:solidFill>
            </a:endParaRPr>
          </a:p>
        </p:txBody>
      </p:sp>
    </p:spTree>
    <p:extLst>
      <p:ext uri="{BB962C8B-B14F-4D97-AF65-F5344CB8AC3E}">
        <p14:creationId xmlns:p14="http://schemas.microsoft.com/office/powerpoint/2010/main" val="319177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A7BDDA-9FF0-FB44-8425-B113724444C4}"/>
              </a:ext>
            </a:extLst>
          </p:cNvPr>
          <p:cNvSpPr>
            <a:spLocks noGrp="1"/>
          </p:cNvSpPr>
          <p:nvPr>
            <p:ph type="title"/>
          </p:nvPr>
        </p:nvSpPr>
        <p:spPr/>
        <p:txBody>
          <a:bodyPr/>
          <a:lstStyle/>
          <a:p>
            <a:r>
              <a:rPr lang="en-US" dirty="0"/>
              <a:t>How it Works</a:t>
            </a:r>
          </a:p>
        </p:txBody>
      </p:sp>
      <p:sp>
        <p:nvSpPr>
          <p:cNvPr id="3" name="Content Placeholder 3">
            <a:extLst>
              <a:ext uri="{FF2B5EF4-FFF2-40B4-BE49-F238E27FC236}">
                <a16:creationId xmlns:a16="http://schemas.microsoft.com/office/drawing/2014/main" xmlns="" id="{0C410306-847C-5F40-9011-5B7DF997ED13}"/>
              </a:ext>
            </a:extLst>
          </p:cNvPr>
          <p:cNvSpPr txBox="1">
            <a:spLocks/>
          </p:cNvSpPr>
          <p:nvPr/>
        </p:nvSpPr>
        <p:spPr>
          <a:xfrm>
            <a:off x="449446" y="1593130"/>
            <a:ext cx="5186174" cy="4974991"/>
          </a:xfrm>
          <a:prstGeom prst="rect">
            <a:avLst/>
          </a:prstGeom>
        </p:spPr>
        <p:txBody>
          <a:bodyPr>
            <a:normAutofit fontScale="92500" lnSpcReduction="20000"/>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457200" indent="-457200" fontAlgn="base">
              <a:spcBef>
                <a:spcPts val="200"/>
              </a:spcBef>
              <a:spcAft>
                <a:spcPct val="40000"/>
              </a:spcAft>
              <a:buClr>
                <a:schemeClr val="bg1">
                  <a:lumMod val="65000"/>
                </a:schemeClr>
              </a:buClr>
              <a:buSzPct val="65000"/>
              <a:buFont typeface="Wingdings" panose="05000000000000000000" pitchFamily="2" charset="2"/>
              <a:buChar char="§"/>
              <a:defRPr/>
            </a:pPr>
            <a:r>
              <a:rPr lang="en-US" sz="2600" dirty="0" smtClean="0">
                <a:latin typeface="+mn-lt"/>
                <a:ea typeface="+mn-ea"/>
                <a:cs typeface="+mn-cs"/>
              </a:rPr>
              <a:t>All </a:t>
            </a:r>
            <a:r>
              <a:rPr lang="en-US" sz="2600" dirty="0">
                <a:latin typeface="+mn-lt"/>
                <a:ea typeface="+mn-ea"/>
                <a:cs typeface="+mn-cs"/>
              </a:rPr>
              <a:t>participants will have an Individual Account for which they will receive quarterly </a:t>
            </a:r>
            <a:r>
              <a:rPr lang="en-US" sz="2600" dirty="0" smtClean="0">
                <a:latin typeface="+mn-lt"/>
                <a:ea typeface="+mn-ea"/>
                <a:cs typeface="+mn-cs"/>
              </a:rPr>
              <a:t>statements</a:t>
            </a:r>
          </a:p>
          <a:p>
            <a:pPr marL="457200" indent="-457200" fontAlgn="base">
              <a:spcBef>
                <a:spcPts val="200"/>
              </a:spcBef>
              <a:spcAft>
                <a:spcPct val="40000"/>
              </a:spcAft>
              <a:buClr>
                <a:schemeClr val="bg1">
                  <a:lumMod val="65000"/>
                </a:schemeClr>
              </a:buClr>
              <a:buSzPct val="65000"/>
              <a:buFont typeface="Wingdings" panose="05000000000000000000" pitchFamily="2" charset="2"/>
              <a:buChar char="§"/>
              <a:defRPr/>
            </a:pPr>
            <a:endParaRPr lang="en-US" sz="2600" dirty="0">
              <a:solidFill>
                <a:srgbClr val="009CDE"/>
              </a:solidFill>
              <a:ea typeface="Century Gothic" charset="0"/>
              <a:cs typeface="Century Gothic" charset="0"/>
            </a:endParaRPr>
          </a:p>
          <a:p>
            <a:pPr marL="457200" indent="-457200" fontAlgn="base">
              <a:spcBef>
                <a:spcPts val="200"/>
              </a:spcBef>
              <a:spcAft>
                <a:spcPct val="40000"/>
              </a:spcAft>
              <a:buClr>
                <a:schemeClr val="bg1">
                  <a:lumMod val="65000"/>
                </a:schemeClr>
              </a:buClr>
              <a:buSzPct val="65000"/>
              <a:buFont typeface="Wingdings" panose="05000000000000000000" pitchFamily="2" charset="2"/>
              <a:buChar char="§"/>
              <a:defRPr/>
            </a:pPr>
            <a:r>
              <a:rPr lang="en-US" sz="2600" dirty="0" smtClean="0">
                <a:solidFill>
                  <a:srgbClr val="009CDE"/>
                </a:solidFill>
                <a:ea typeface="Century Gothic" charset="0"/>
                <a:cs typeface="Century Gothic" charset="0"/>
              </a:rPr>
              <a:t>The </a:t>
            </a:r>
            <a:r>
              <a:rPr lang="en-US" sz="2600" dirty="0">
                <a:solidFill>
                  <a:srgbClr val="009CDE"/>
                </a:solidFill>
                <a:ea typeface="Century Gothic" charset="0"/>
                <a:cs typeface="Century Gothic" charset="0"/>
              </a:rPr>
              <a:t>Plan makes a base contribution of 8% of compensation for each employee</a:t>
            </a:r>
            <a:r>
              <a:rPr lang="en-US" sz="2600" dirty="0" smtClean="0">
                <a:solidFill>
                  <a:srgbClr val="009CDE"/>
                </a:solidFill>
                <a:ea typeface="Century Gothic" charset="0"/>
                <a:cs typeface="Century Gothic" charset="0"/>
              </a:rPr>
              <a:t>.</a:t>
            </a:r>
          </a:p>
          <a:p>
            <a:pPr marL="457200" indent="-457200" fontAlgn="base">
              <a:spcBef>
                <a:spcPts val="200"/>
              </a:spcBef>
              <a:spcAft>
                <a:spcPct val="40000"/>
              </a:spcAft>
              <a:buClr>
                <a:schemeClr val="bg1">
                  <a:lumMod val="65000"/>
                </a:schemeClr>
              </a:buClr>
              <a:buSzPct val="65000"/>
              <a:buFont typeface="Wingdings" panose="05000000000000000000" pitchFamily="2" charset="2"/>
              <a:buChar char="§"/>
              <a:defRPr/>
            </a:pPr>
            <a:endParaRPr lang="en-US" sz="2600" dirty="0" smtClean="0">
              <a:latin typeface="+mn-lt"/>
              <a:ea typeface="+mn-ea"/>
              <a:cs typeface="+mn-cs"/>
            </a:endParaRPr>
          </a:p>
          <a:p>
            <a:pPr marL="457200" indent="-457200" fontAlgn="base">
              <a:spcBef>
                <a:spcPts val="200"/>
              </a:spcBef>
              <a:spcAft>
                <a:spcPct val="40000"/>
              </a:spcAft>
              <a:buClr>
                <a:schemeClr val="bg1">
                  <a:lumMod val="65000"/>
                </a:schemeClr>
              </a:buClr>
              <a:buSzPct val="65000"/>
              <a:buFont typeface="Wingdings" panose="05000000000000000000" pitchFamily="2" charset="2"/>
              <a:buChar char="§"/>
              <a:defRPr/>
            </a:pPr>
            <a:r>
              <a:rPr lang="en-US" sz="2600" dirty="0" smtClean="0">
                <a:latin typeface="+mn-lt"/>
                <a:ea typeface="+mn-ea"/>
                <a:cs typeface="+mn-cs"/>
              </a:rPr>
              <a:t>Employees </a:t>
            </a:r>
            <a:r>
              <a:rPr lang="en-US" sz="2600" dirty="0">
                <a:latin typeface="+mn-lt"/>
                <a:ea typeface="+mn-ea"/>
                <a:cs typeface="+mn-cs"/>
              </a:rPr>
              <a:t>are required to make a 6% contribution to their Defined Contributions account.</a:t>
            </a:r>
          </a:p>
          <a:p>
            <a:pPr marL="457200" indent="-457200" fontAlgn="base">
              <a:spcBef>
                <a:spcPts val="200"/>
              </a:spcBef>
              <a:spcAft>
                <a:spcPct val="40000"/>
              </a:spcAft>
              <a:buClr>
                <a:schemeClr val="accent4"/>
              </a:buClr>
              <a:buSzPct val="65000"/>
              <a:buFont typeface="Arial" panose="020B0604020202020204" pitchFamily="34" charset="0"/>
              <a:buChar char="•"/>
              <a:defRPr/>
            </a:pPr>
            <a:endParaRPr lang="en-US" sz="3800" dirty="0">
              <a:latin typeface="+mn-lt"/>
              <a:ea typeface="+mn-ea"/>
              <a:cs typeface="+mn-cs"/>
            </a:endParaRPr>
          </a:p>
          <a:p>
            <a:pPr algn="ctr">
              <a:spcBef>
                <a:spcPts val="200"/>
              </a:spcBef>
              <a:buClr>
                <a:schemeClr val="accent4"/>
              </a:buClr>
            </a:pPr>
            <a:endParaRPr lang="en-US" sz="2200" dirty="0">
              <a:solidFill>
                <a:schemeClr val="accent1"/>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4034" y="-844469"/>
            <a:ext cx="7480547" cy="7412591"/>
          </a:xfrm>
          <a:prstGeom prst="ellipse">
            <a:avLst/>
          </a:prstGeom>
        </p:spPr>
      </p:pic>
    </p:spTree>
    <p:extLst>
      <p:ext uri="{BB962C8B-B14F-4D97-AF65-F5344CB8AC3E}">
        <p14:creationId xmlns:p14="http://schemas.microsoft.com/office/powerpoint/2010/main" val="417158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E29CBBC-CE05-C24A-AE98-FA66D7FC5D1A}"/>
              </a:ext>
            </a:extLst>
          </p:cNvPr>
          <p:cNvSpPr>
            <a:spLocks noGrp="1"/>
          </p:cNvSpPr>
          <p:nvPr>
            <p:ph type="title"/>
          </p:nvPr>
        </p:nvSpPr>
        <p:spPr/>
        <p:txBody>
          <a:bodyPr/>
          <a:lstStyle/>
          <a:p>
            <a:r>
              <a:rPr lang="en-US" dirty="0"/>
              <a:t>Your Matching Opportunity</a:t>
            </a:r>
          </a:p>
        </p:txBody>
      </p:sp>
      <p:sp>
        <p:nvSpPr>
          <p:cNvPr id="22" name="Rectangle 21">
            <a:extLst>
              <a:ext uri="{FF2B5EF4-FFF2-40B4-BE49-F238E27FC236}">
                <a16:creationId xmlns:a16="http://schemas.microsoft.com/office/drawing/2014/main" xmlns="" id="{F7742951-9EDA-C841-9D0E-8DCC82E463D0}"/>
              </a:ext>
            </a:extLst>
          </p:cNvPr>
          <p:cNvSpPr/>
          <p:nvPr/>
        </p:nvSpPr>
        <p:spPr>
          <a:xfrm>
            <a:off x="0" y="2175326"/>
            <a:ext cx="12192000" cy="3169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73AB538-1889-F843-9D65-E1B9A5F4C05E}"/>
              </a:ext>
            </a:extLst>
          </p:cNvPr>
          <p:cNvSpPr/>
          <p:nvPr/>
        </p:nvSpPr>
        <p:spPr>
          <a:xfrm>
            <a:off x="6385604" y="2503429"/>
            <a:ext cx="5462268" cy="1049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3C8A58C1-BBD9-334C-B677-407C0E237194}"/>
              </a:ext>
            </a:extLst>
          </p:cNvPr>
          <p:cNvSpPr/>
          <p:nvPr/>
        </p:nvSpPr>
        <p:spPr>
          <a:xfrm>
            <a:off x="6654879" y="2590428"/>
            <a:ext cx="4877410" cy="707886"/>
          </a:xfrm>
          <a:prstGeom prst="rect">
            <a:avLst/>
          </a:prstGeom>
        </p:spPr>
        <p:txBody>
          <a:bodyPr wrap="square">
            <a:spAutoFit/>
          </a:bodyPr>
          <a:lstStyle/>
          <a:p>
            <a:pPr algn="ctr">
              <a:buClr>
                <a:schemeClr val="accent4"/>
              </a:buClr>
            </a:pPr>
            <a:r>
              <a:rPr lang="en-US" sz="2000" b="1" dirty="0" smtClean="0">
                <a:solidFill>
                  <a:schemeClr val="bg1"/>
                </a:solidFill>
              </a:rPr>
              <a:t>If you save 4% into your DC plan you will receive an extra 2% in this plan</a:t>
            </a:r>
            <a:endParaRPr lang="en-US" sz="2000" b="1" dirty="0">
              <a:solidFill>
                <a:schemeClr val="bg1"/>
              </a:solidFill>
            </a:endParaRPr>
          </a:p>
        </p:txBody>
      </p:sp>
      <p:pic>
        <p:nvPicPr>
          <p:cNvPr id="34" name="Picture 33">
            <a:extLst>
              <a:ext uri="{FF2B5EF4-FFF2-40B4-BE49-F238E27FC236}">
                <a16:creationId xmlns:a16="http://schemas.microsoft.com/office/drawing/2014/main" xmlns="" id="{D0E114A8-386C-4A48-A185-D5612913CF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7179" y="972444"/>
            <a:ext cx="5533568" cy="5532904"/>
          </a:xfrm>
          <a:prstGeom prst="ellipse">
            <a:avLst/>
          </a:prstGeom>
        </p:spPr>
      </p:pic>
      <p:sp>
        <p:nvSpPr>
          <p:cNvPr id="8" name="Rectangle 7">
            <a:extLst>
              <a:ext uri="{FF2B5EF4-FFF2-40B4-BE49-F238E27FC236}">
                <a16:creationId xmlns:a16="http://schemas.microsoft.com/office/drawing/2014/main" xmlns="" id="{98458CE3-45D8-2F40-BD78-71EE0B848B14}"/>
              </a:ext>
            </a:extLst>
          </p:cNvPr>
          <p:cNvSpPr/>
          <p:nvPr/>
        </p:nvSpPr>
        <p:spPr>
          <a:xfrm>
            <a:off x="6515155" y="3880935"/>
            <a:ext cx="4572000" cy="830997"/>
          </a:xfrm>
          <a:prstGeom prst="rect">
            <a:avLst/>
          </a:prstGeom>
        </p:spPr>
        <p:txBody>
          <a:bodyPr>
            <a:spAutoFit/>
          </a:bodyPr>
          <a:lstStyle/>
          <a:p>
            <a:pPr algn="ctr"/>
            <a:r>
              <a:rPr lang="en-US" sz="2400" dirty="0"/>
              <a:t>You only receive matching dollars if you save</a:t>
            </a:r>
          </a:p>
        </p:txBody>
      </p:sp>
      <p:cxnSp>
        <p:nvCxnSpPr>
          <p:cNvPr id="9" name="Straight Connector 8">
            <a:extLst>
              <a:ext uri="{FF2B5EF4-FFF2-40B4-BE49-F238E27FC236}">
                <a16:creationId xmlns:a16="http://schemas.microsoft.com/office/drawing/2014/main" xmlns="" id="{1DAADEAF-1371-6442-AEE0-A84B98ABF257}"/>
              </a:ext>
            </a:extLst>
          </p:cNvPr>
          <p:cNvCxnSpPr>
            <a:cxnSpLocks/>
          </p:cNvCxnSpPr>
          <p:nvPr/>
        </p:nvCxnSpPr>
        <p:spPr>
          <a:xfrm>
            <a:off x="6678932" y="3760286"/>
            <a:ext cx="4408223"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F9660D2-8862-4E46-BF8D-4D0474BB2F82}"/>
              </a:ext>
            </a:extLst>
          </p:cNvPr>
          <p:cNvCxnSpPr>
            <a:cxnSpLocks/>
          </p:cNvCxnSpPr>
          <p:nvPr/>
        </p:nvCxnSpPr>
        <p:spPr>
          <a:xfrm>
            <a:off x="6678932" y="4945245"/>
            <a:ext cx="4408223"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32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85DD4C9-70BC-C14D-B225-893118AFC3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80159"/>
            <a:ext cx="12192000" cy="5232153"/>
          </a:xfrm>
          <a:prstGeom prst="rect">
            <a:avLst/>
          </a:prstGeom>
        </p:spPr>
      </p:pic>
      <p:sp>
        <p:nvSpPr>
          <p:cNvPr id="2" name="Title 1">
            <a:extLst>
              <a:ext uri="{FF2B5EF4-FFF2-40B4-BE49-F238E27FC236}">
                <a16:creationId xmlns:a16="http://schemas.microsoft.com/office/drawing/2014/main" xmlns="" id="{25BC0F3F-5D00-E243-AF2D-79F9D80B2BCC}"/>
              </a:ext>
            </a:extLst>
          </p:cNvPr>
          <p:cNvSpPr>
            <a:spLocks noGrp="1"/>
          </p:cNvSpPr>
          <p:nvPr>
            <p:ph type="title"/>
          </p:nvPr>
        </p:nvSpPr>
        <p:spPr/>
        <p:txBody>
          <a:bodyPr/>
          <a:lstStyle/>
          <a:p>
            <a:r>
              <a:rPr lang="en-US" dirty="0"/>
              <a:t>Vesting</a:t>
            </a:r>
          </a:p>
        </p:txBody>
      </p:sp>
      <p:sp>
        <p:nvSpPr>
          <p:cNvPr id="13" name="Rectangle 12">
            <a:extLst>
              <a:ext uri="{FF2B5EF4-FFF2-40B4-BE49-F238E27FC236}">
                <a16:creationId xmlns:a16="http://schemas.microsoft.com/office/drawing/2014/main" xmlns="" id="{D6DBAB36-4DF2-5D46-B7D9-6F6CEFF8959E}"/>
              </a:ext>
            </a:extLst>
          </p:cNvPr>
          <p:cNvSpPr/>
          <p:nvPr/>
        </p:nvSpPr>
        <p:spPr>
          <a:xfrm>
            <a:off x="0" y="1280159"/>
            <a:ext cx="12192000" cy="5232153"/>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B0801435-1415-D547-8345-9C05DBF85E4D}"/>
              </a:ext>
            </a:extLst>
          </p:cNvPr>
          <p:cNvSpPr/>
          <p:nvPr/>
        </p:nvSpPr>
        <p:spPr>
          <a:xfrm>
            <a:off x="2785870" y="2513952"/>
            <a:ext cx="6510528" cy="33016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1"/>
                </a:solidFill>
              </a:rPr>
              <a:t>Employer Contributions become fully vested upon reaching 5 years of service.</a:t>
            </a:r>
          </a:p>
          <a:p>
            <a:pPr fontAlgn="base">
              <a:spcBef>
                <a:spcPct val="0"/>
              </a:spcBef>
              <a:spcAft>
                <a:spcPct val="40000"/>
              </a:spcAft>
              <a:buClr>
                <a:srgbClr val="89269A"/>
              </a:buClr>
              <a:buSzPct val="65000"/>
              <a:defRPr/>
            </a:pPr>
            <a:endParaRPr lang="en-US" sz="2000" b="1" dirty="0" smtClean="0">
              <a:solidFill>
                <a:schemeClr val="accent1"/>
              </a:solidFill>
            </a:endParaRPr>
          </a:p>
          <a:p>
            <a:pPr fontAlgn="base">
              <a:spcBef>
                <a:spcPct val="0"/>
              </a:spcBef>
              <a:spcAft>
                <a:spcPct val="40000"/>
              </a:spcAft>
              <a:buClr>
                <a:srgbClr val="89269A"/>
              </a:buClr>
              <a:buSzPct val="65000"/>
              <a:defRPr/>
            </a:pPr>
            <a:r>
              <a:rPr lang="en-US" sz="2000" b="1" dirty="0">
                <a:solidFill>
                  <a:schemeClr val="accent1"/>
                </a:solidFill>
              </a:rPr>
              <a:t>	</a:t>
            </a:r>
            <a:r>
              <a:rPr lang="en-US" sz="2000" b="1" dirty="0" smtClean="0">
                <a:solidFill>
                  <a:schemeClr val="accent1"/>
                </a:solidFill>
              </a:rPr>
              <a:t>Year </a:t>
            </a:r>
            <a:r>
              <a:rPr lang="en-US" sz="2000" b="1" dirty="0">
                <a:solidFill>
                  <a:schemeClr val="accent1"/>
                </a:solidFill>
              </a:rPr>
              <a:t>1	Year 2	Year 3	Year 4	Year 5</a:t>
            </a:r>
          </a:p>
          <a:p>
            <a:pPr fontAlgn="base">
              <a:spcBef>
                <a:spcPct val="0"/>
              </a:spcBef>
              <a:spcAft>
                <a:spcPct val="40000"/>
              </a:spcAft>
              <a:buClr>
                <a:srgbClr val="89269A"/>
              </a:buClr>
              <a:buSzPct val="65000"/>
              <a:defRPr/>
            </a:pPr>
            <a:r>
              <a:rPr lang="en-US" sz="2000" b="1" dirty="0" smtClean="0">
                <a:solidFill>
                  <a:schemeClr val="accent1"/>
                </a:solidFill>
              </a:rPr>
              <a:t>	20</a:t>
            </a:r>
            <a:r>
              <a:rPr lang="en-US" sz="2000" b="1" dirty="0">
                <a:solidFill>
                  <a:schemeClr val="accent1"/>
                </a:solidFill>
              </a:rPr>
              <a:t>%	40%	60%	80%	100%</a:t>
            </a:r>
          </a:p>
          <a:p>
            <a:pPr algn="ctr"/>
            <a:endParaRPr lang="en-US" sz="2000" b="1" dirty="0">
              <a:solidFill>
                <a:schemeClr val="accent1"/>
              </a:solidFill>
            </a:endParaRPr>
          </a:p>
        </p:txBody>
      </p:sp>
      <p:sp>
        <p:nvSpPr>
          <p:cNvPr id="6" name="Rectangle 5">
            <a:extLst>
              <a:ext uri="{FF2B5EF4-FFF2-40B4-BE49-F238E27FC236}">
                <a16:creationId xmlns:a16="http://schemas.microsoft.com/office/drawing/2014/main" xmlns="" id="{287C46A5-586B-A846-BB83-A76D1528A4E3}"/>
              </a:ext>
            </a:extLst>
          </p:cNvPr>
          <p:cNvSpPr/>
          <p:nvPr/>
        </p:nvSpPr>
        <p:spPr>
          <a:xfrm>
            <a:off x="1771677" y="1817432"/>
            <a:ext cx="8538915" cy="461665"/>
          </a:xfrm>
          <a:prstGeom prst="rect">
            <a:avLst/>
          </a:prstGeom>
        </p:spPr>
        <p:txBody>
          <a:bodyPr wrap="square">
            <a:spAutoFit/>
          </a:bodyPr>
          <a:lstStyle/>
          <a:p>
            <a:pPr algn="ctr"/>
            <a:r>
              <a:rPr lang="en-US" sz="2400" b="1" dirty="0">
                <a:solidFill>
                  <a:schemeClr val="bg1"/>
                </a:solidFill>
              </a:rPr>
              <a:t>Employer contributions are subject to a vesting schedule</a:t>
            </a:r>
          </a:p>
        </p:txBody>
      </p:sp>
      <p:sp>
        <p:nvSpPr>
          <p:cNvPr id="8" name="Rectangle 7">
            <a:extLst>
              <a:ext uri="{FF2B5EF4-FFF2-40B4-BE49-F238E27FC236}">
                <a16:creationId xmlns:a16="http://schemas.microsoft.com/office/drawing/2014/main" xmlns="" id="{1F6710A9-78EC-AC42-BDC4-B593CB4AB493}"/>
              </a:ext>
            </a:extLst>
          </p:cNvPr>
          <p:cNvSpPr/>
          <p:nvPr/>
        </p:nvSpPr>
        <p:spPr>
          <a:xfrm>
            <a:off x="3850870" y="6115245"/>
            <a:ext cx="4529590" cy="340093"/>
          </a:xfrm>
          <a:prstGeom prst="rect">
            <a:avLst/>
          </a:prstGeom>
        </p:spPr>
        <p:txBody>
          <a:bodyPr wrap="square">
            <a:spAutoFit/>
          </a:bodyPr>
          <a:lstStyle/>
          <a:p>
            <a:pPr algn="ctr">
              <a:lnSpc>
                <a:spcPct val="115000"/>
              </a:lnSpc>
            </a:pPr>
            <a:r>
              <a:rPr lang="en-US" sz="1400" b="1" dirty="0">
                <a:solidFill>
                  <a:schemeClr val="bg1"/>
                </a:solidFill>
              </a:rPr>
              <a:t>Your contributions </a:t>
            </a:r>
            <a:r>
              <a:rPr lang="en-US" sz="1400" b="1" dirty="0" smtClean="0">
                <a:solidFill>
                  <a:schemeClr val="bg1"/>
                </a:solidFill>
              </a:rPr>
              <a:t>are always </a:t>
            </a:r>
            <a:r>
              <a:rPr lang="en-US" sz="1400" b="1" dirty="0">
                <a:solidFill>
                  <a:schemeClr val="bg1"/>
                </a:solidFill>
              </a:rPr>
              <a:t>100% vested</a:t>
            </a:r>
          </a:p>
        </p:txBody>
      </p:sp>
    </p:spTree>
    <p:extLst>
      <p:ext uri="{BB962C8B-B14F-4D97-AF65-F5344CB8AC3E}">
        <p14:creationId xmlns:p14="http://schemas.microsoft.com/office/powerpoint/2010/main" val="42895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9CA9FCB8-663C-FD48-B13C-C3BA7AD6FFF2}"/>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flipH="1">
            <a:off x="0" y="1289155"/>
            <a:ext cx="12192000" cy="5059431"/>
          </a:xfrm>
          <a:prstGeom prst="rect">
            <a:avLst/>
          </a:prstGeom>
        </p:spPr>
      </p:pic>
      <p:sp>
        <p:nvSpPr>
          <p:cNvPr id="2" name="Title 1">
            <a:extLst>
              <a:ext uri="{FF2B5EF4-FFF2-40B4-BE49-F238E27FC236}">
                <a16:creationId xmlns:a16="http://schemas.microsoft.com/office/drawing/2014/main" xmlns="" id="{286F1417-FA6F-BF4B-95F5-6A01CA6634A4}"/>
              </a:ext>
            </a:extLst>
          </p:cNvPr>
          <p:cNvSpPr>
            <a:spLocks noGrp="1"/>
          </p:cNvSpPr>
          <p:nvPr>
            <p:ph type="title"/>
          </p:nvPr>
        </p:nvSpPr>
        <p:spPr/>
        <p:txBody>
          <a:bodyPr>
            <a:normAutofit/>
          </a:bodyPr>
          <a:lstStyle/>
          <a:p>
            <a:r>
              <a:rPr lang="en-US" sz="2800" dirty="0"/>
              <a:t>Enrolling</a:t>
            </a:r>
          </a:p>
        </p:txBody>
      </p:sp>
      <p:sp>
        <p:nvSpPr>
          <p:cNvPr id="11" name="Oval 10">
            <a:extLst>
              <a:ext uri="{FF2B5EF4-FFF2-40B4-BE49-F238E27FC236}">
                <a16:creationId xmlns:a16="http://schemas.microsoft.com/office/drawing/2014/main" xmlns="" id="{A7ACC413-C3F3-2F4D-B8E4-3738BA75EBD0}"/>
              </a:ext>
            </a:extLst>
          </p:cNvPr>
          <p:cNvSpPr/>
          <p:nvPr/>
        </p:nvSpPr>
        <p:spPr>
          <a:xfrm>
            <a:off x="383459" y="2498954"/>
            <a:ext cx="3026894" cy="3026894"/>
          </a:xfrm>
          <a:prstGeom prst="ellipse">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KEY DECISIONS</a:t>
            </a:r>
          </a:p>
        </p:txBody>
      </p:sp>
      <p:sp>
        <p:nvSpPr>
          <p:cNvPr id="14" name="Oval 13">
            <a:extLst>
              <a:ext uri="{FF2B5EF4-FFF2-40B4-BE49-F238E27FC236}">
                <a16:creationId xmlns:a16="http://schemas.microsoft.com/office/drawing/2014/main" xmlns="" id="{B3159A7D-E00C-8C40-8475-868993C91E41}"/>
              </a:ext>
            </a:extLst>
          </p:cNvPr>
          <p:cNvSpPr/>
          <p:nvPr/>
        </p:nvSpPr>
        <p:spPr>
          <a:xfrm>
            <a:off x="9178606" y="1505311"/>
            <a:ext cx="2290934" cy="2290934"/>
          </a:xfrm>
          <a:prstGeom prst="ellipse">
            <a:avLst/>
          </a:prstGeom>
          <a:solidFill>
            <a:srgbClr val="009CDE">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How much to save</a:t>
            </a:r>
          </a:p>
        </p:txBody>
      </p:sp>
      <p:sp>
        <p:nvSpPr>
          <p:cNvPr id="15" name="Oval 14">
            <a:extLst>
              <a:ext uri="{FF2B5EF4-FFF2-40B4-BE49-F238E27FC236}">
                <a16:creationId xmlns:a16="http://schemas.microsoft.com/office/drawing/2014/main" xmlns="" id="{1A614EA0-30CA-5743-BE2B-3D51BD078301}"/>
              </a:ext>
            </a:extLst>
          </p:cNvPr>
          <p:cNvSpPr/>
          <p:nvPr/>
        </p:nvSpPr>
        <p:spPr>
          <a:xfrm>
            <a:off x="9193596" y="4012401"/>
            <a:ext cx="2290934" cy="2290934"/>
          </a:xfrm>
          <a:prstGeom prst="ellipse">
            <a:avLst/>
          </a:prstGeom>
          <a:solidFill>
            <a:srgbClr val="009CDE">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How to invest</a:t>
            </a:r>
          </a:p>
        </p:txBody>
      </p:sp>
      <p:grpSp>
        <p:nvGrpSpPr>
          <p:cNvPr id="29" name="Group 28">
            <a:extLst>
              <a:ext uri="{FF2B5EF4-FFF2-40B4-BE49-F238E27FC236}">
                <a16:creationId xmlns:a16="http://schemas.microsoft.com/office/drawing/2014/main" xmlns="" id="{E2B8CBC0-9343-0847-B3FF-DF52A793E517}"/>
              </a:ext>
            </a:extLst>
          </p:cNvPr>
          <p:cNvGrpSpPr/>
          <p:nvPr/>
        </p:nvGrpSpPr>
        <p:grpSpPr>
          <a:xfrm>
            <a:off x="3410353" y="2632076"/>
            <a:ext cx="5798234" cy="2771929"/>
            <a:chOff x="3410353" y="2632076"/>
            <a:chExt cx="5798234" cy="2771929"/>
          </a:xfrm>
        </p:grpSpPr>
        <p:cxnSp>
          <p:nvCxnSpPr>
            <p:cNvPr id="16" name="Straight Connector 15">
              <a:extLst>
                <a:ext uri="{FF2B5EF4-FFF2-40B4-BE49-F238E27FC236}">
                  <a16:creationId xmlns:a16="http://schemas.microsoft.com/office/drawing/2014/main" xmlns="" id="{B566D50C-EC76-A94B-B3B8-8313AF4D1505}"/>
                </a:ext>
              </a:extLst>
            </p:cNvPr>
            <p:cNvCxnSpPr>
              <a:cxnSpLocks/>
            </p:cNvCxnSpPr>
            <p:nvPr/>
          </p:nvCxnSpPr>
          <p:spPr>
            <a:xfrm>
              <a:off x="3410353" y="4012401"/>
              <a:ext cx="4759286" cy="0"/>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BAFCB2E-AC1C-6043-BEF2-D5B63EC7C0C7}"/>
                </a:ext>
              </a:extLst>
            </p:cNvPr>
            <p:cNvCxnSpPr>
              <a:cxnSpLocks/>
            </p:cNvCxnSpPr>
            <p:nvPr/>
          </p:nvCxnSpPr>
          <p:spPr>
            <a:xfrm>
              <a:off x="8286782" y="2645815"/>
              <a:ext cx="891824" cy="0"/>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F2BD72F-B2CA-C349-8260-6A558F3DACF5}"/>
                </a:ext>
              </a:extLst>
            </p:cNvPr>
            <p:cNvCxnSpPr>
              <a:cxnSpLocks/>
            </p:cNvCxnSpPr>
            <p:nvPr/>
          </p:nvCxnSpPr>
          <p:spPr>
            <a:xfrm>
              <a:off x="8316763" y="5404005"/>
              <a:ext cx="891824" cy="0"/>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B112FB8-918B-4149-9342-D9AE3A34F06A}"/>
                </a:ext>
              </a:extLst>
            </p:cNvPr>
            <p:cNvCxnSpPr>
              <a:cxnSpLocks/>
            </p:cNvCxnSpPr>
            <p:nvPr/>
          </p:nvCxnSpPr>
          <p:spPr>
            <a:xfrm flipV="1">
              <a:off x="8286782" y="2632076"/>
              <a:ext cx="0" cy="2771929"/>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9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37"/>
            <a:ext cx="12192000" cy="6467900"/>
          </a:xfrm>
          <a:prstGeom prst="rect">
            <a:avLst/>
          </a:prstGeom>
        </p:spPr>
      </p:pic>
      <p:sp>
        <p:nvSpPr>
          <p:cNvPr id="2" name="Title 1">
            <a:extLst>
              <a:ext uri="{FF2B5EF4-FFF2-40B4-BE49-F238E27FC236}">
                <a16:creationId xmlns:a16="http://schemas.microsoft.com/office/drawing/2014/main" xmlns="" id="{BB3451A8-8178-E743-8B8E-211BBCA18732}"/>
              </a:ext>
            </a:extLst>
          </p:cNvPr>
          <p:cNvSpPr>
            <a:spLocks noGrp="1"/>
          </p:cNvSpPr>
          <p:nvPr>
            <p:ph type="title"/>
          </p:nvPr>
        </p:nvSpPr>
        <p:spPr>
          <a:xfrm>
            <a:off x="274497" y="203929"/>
            <a:ext cx="11113354" cy="893535"/>
          </a:xfrm>
        </p:spPr>
        <p:txBody>
          <a:bodyPr/>
          <a:lstStyle/>
          <a:p>
            <a:r>
              <a:rPr lang="en-US" dirty="0"/>
              <a:t>How Much Should You Save?</a:t>
            </a:r>
          </a:p>
        </p:txBody>
      </p:sp>
      <p:sp>
        <p:nvSpPr>
          <p:cNvPr id="13" name="Rectangle 12">
            <a:extLst>
              <a:ext uri="{FF2B5EF4-FFF2-40B4-BE49-F238E27FC236}">
                <a16:creationId xmlns:a16="http://schemas.microsoft.com/office/drawing/2014/main" xmlns="" id="{59DEED9A-9882-7C40-A465-8EA0E60DE80D}"/>
              </a:ext>
            </a:extLst>
          </p:cNvPr>
          <p:cNvSpPr/>
          <p:nvPr/>
        </p:nvSpPr>
        <p:spPr>
          <a:xfrm>
            <a:off x="274497" y="3267856"/>
            <a:ext cx="5199262" cy="3012628"/>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a:extLst>
              <a:ext uri="{FF2B5EF4-FFF2-40B4-BE49-F238E27FC236}">
                <a16:creationId xmlns:a16="http://schemas.microsoft.com/office/drawing/2014/main" xmlns="" id="{4A042C95-3528-0A44-B42E-4519DBFBE5A4}"/>
              </a:ext>
            </a:extLst>
          </p:cNvPr>
          <p:cNvSpPr>
            <a:spLocks noGrp="1"/>
          </p:cNvSpPr>
          <p:nvPr>
            <p:ph idx="1"/>
          </p:nvPr>
        </p:nvSpPr>
        <p:spPr>
          <a:xfrm>
            <a:off x="470703" y="3928334"/>
            <a:ext cx="4643292" cy="1977726"/>
          </a:xfrm>
        </p:spPr>
        <p:txBody>
          <a:bodyPr>
            <a:normAutofit lnSpcReduction="10000"/>
          </a:bodyPr>
          <a:lstStyle/>
          <a:p>
            <a:pPr marL="14292" lvl="1" indent="0">
              <a:lnSpc>
                <a:spcPct val="100000"/>
              </a:lnSpc>
              <a:buNone/>
            </a:pPr>
            <a:r>
              <a:rPr lang="en-US" sz="2000" dirty="0">
                <a:solidFill>
                  <a:srgbClr val="002F6C"/>
                </a:solidFill>
              </a:rPr>
              <a:t>Maximum savings</a:t>
            </a:r>
          </a:p>
          <a:p>
            <a:pPr marL="349254" lvl="2" indent="0">
              <a:lnSpc>
                <a:spcPct val="100000"/>
              </a:lnSpc>
              <a:buNone/>
            </a:pPr>
            <a:r>
              <a:rPr lang="en-US" sz="2000" b="0" dirty="0">
                <a:solidFill>
                  <a:srgbClr val="002F6C"/>
                </a:solidFill>
              </a:rPr>
              <a:t>Up to $</a:t>
            </a:r>
            <a:r>
              <a:rPr lang="en-US" sz="2000" b="0" dirty="0" smtClean="0">
                <a:solidFill>
                  <a:srgbClr val="002F6C"/>
                </a:solidFill>
              </a:rPr>
              <a:t>19,000 </a:t>
            </a:r>
            <a:r>
              <a:rPr lang="en-US" sz="2000" b="0" dirty="0">
                <a:solidFill>
                  <a:srgbClr val="002F6C"/>
                </a:solidFill>
              </a:rPr>
              <a:t>for </a:t>
            </a:r>
            <a:r>
              <a:rPr lang="en-US" sz="2000" b="0" dirty="0" smtClean="0">
                <a:solidFill>
                  <a:srgbClr val="002F6C"/>
                </a:solidFill>
              </a:rPr>
              <a:t>2019 </a:t>
            </a:r>
            <a:endParaRPr lang="en-US" sz="2000" b="0" dirty="0">
              <a:solidFill>
                <a:srgbClr val="002F6C"/>
              </a:solidFill>
            </a:endParaRPr>
          </a:p>
          <a:p>
            <a:pPr marL="349254" lvl="2" indent="0">
              <a:lnSpc>
                <a:spcPct val="100000"/>
              </a:lnSpc>
              <a:buNone/>
            </a:pPr>
            <a:r>
              <a:rPr lang="en-US" sz="2000" b="0" dirty="0">
                <a:solidFill>
                  <a:srgbClr val="002F6C"/>
                </a:solidFill>
              </a:rPr>
              <a:t>Additional $6,000 if over age 50</a:t>
            </a:r>
          </a:p>
          <a:p>
            <a:pPr marL="14292" lvl="1" indent="0">
              <a:lnSpc>
                <a:spcPct val="100000"/>
              </a:lnSpc>
              <a:buNone/>
            </a:pPr>
            <a:endParaRPr lang="en-US" sz="2000" dirty="0">
              <a:solidFill>
                <a:srgbClr val="002F6C"/>
              </a:solidFill>
            </a:endParaRPr>
          </a:p>
          <a:p>
            <a:pPr marL="14292" lvl="1" indent="0">
              <a:lnSpc>
                <a:spcPct val="100000"/>
              </a:lnSpc>
              <a:buNone/>
            </a:pPr>
            <a:r>
              <a:rPr lang="en-US" sz="2000" dirty="0">
                <a:solidFill>
                  <a:srgbClr val="002F6C"/>
                </a:solidFill>
              </a:rPr>
              <a:t>Start with as much as you can and increase over time</a:t>
            </a:r>
          </a:p>
        </p:txBody>
      </p:sp>
      <p:sp>
        <p:nvSpPr>
          <p:cNvPr id="6" name="Oval 5">
            <a:extLst>
              <a:ext uri="{FF2B5EF4-FFF2-40B4-BE49-F238E27FC236}">
                <a16:creationId xmlns:a16="http://schemas.microsoft.com/office/drawing/2014/main" xmlns="" id="{4A58D2CE-978B-A449-8208-737D0A5B078D}"/>
              </a:ext>
            </a:extLst>
          </p:cNvPr>
          <p:cNvSpPr/>
          <p:nvPr/>
        </p:nvSpPr>
        <p:spPr>
          <a:xfrm>
            <a:off x="1434309" y="1058095"/>
            <a:ext cx="2627935" cy="2627935"/>
          </a:xfrm>
          <a:prstGeom prst="ellipse">
            <a:avLst/>
          </a:prstGeom>
          <a:solidFill>
            <a:srgbClr val="009CDE">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p>
        </p:txBody>
      </p:sp>
      <p:sp>
        <p:nvSpPr>
          <p:cNvPr id="15" name="TextBox 14">
            <a:extLst>
              <a:ext uri="{FF2B5EF4-FFF2-40B4-BE49-F238E27FC236}">
                <a16:creationId xmlns:a16="http://schemas.microsoft.com/office/drawing/2014/main" xmlns="" id="{115632C0-1DBC-2A48-B763-89EB44E248B6}"/>
              </a:ext>
            </a:extLst>
          </p:cNvPr>
          <p:cNvSpPr txBox="1"/>
          <p:nvPr/>
        </p:nvSpPr>
        <p:spPr>
          <a:xfrm>
            <a:off x="1784472" y="1513253"/>
            <a:ext cx="2022477" cy="1631216"/>
          </a:xfrm>
          <a:prstGeom prst="rect">
            <a:avLst/>
          </a:prstGeom>
          <a:noFill/>
        </p:spPr>
        <p:txBody>
          <a:bodyPr wrap="none" rtlCol="0">
            <a:spAutoFit/>
          </a:bodyPr>
          <a:lstStyle/>
          <a:p>
            <a:pPr algn="ctr"/>
            <a:r>
              <a:rPr lang="en-US" sz="2000" b="1" dirty="0">
                <a:solidFill>
                  <a:schemeClr val="bg1"/>
                </a:solidFill>
              </a:rPr>
              <a:t>Many experts</a:t>
            </a:r>
          </a:p>
          <a:p>
            <a:pPr algn="ctr"/>
            <a:r>
              <a:rPr lang="en-US" sz="2000" b="1" dirty="0">
                <a:solidFill>
                  <a:schemeClr val="bg1"/>
                </a:solidFill>
              </a:rPr>
              <a:t>Recommend</a:t>
            </a:r>
          </a:p>
          <a:p>
            <a:pPr algn="ctr"/>
            <a:endParaRPr lang="en-US" sz="2000" b="1" dirty="0">
              <a:solidFill>
                <a:schemeClr val="bg1"/>
              </a:solidFill>
            </a:endParaRPr>
          </a:p>
          <a:p>
            <a:r>
              <a:rPr lang="en-US" sz="4000" b="1" dirty="0">
                <a:solidFill>
                  <a:schemeClr val="bg1"/>
                </a:solidFill>
              </a:rPr>
              <a:t>10-15%</a:t>
            </a:r>
          </a:p>
        </p:txBody>
      </p:sp>
      <p:sp>
        <p:nvSpPr>
          <p:cNvPr id="17" name="Donut 16">
            <a:extLst>
              <a:ext uri="{FF2B5EF4-FFF2-40B4-BE49-F238E27FC236}">
                <a16:creationId xmlns:a16="http://schemas.microsoft.com/office/drawing/2014/main" xmlns="" id="{69B398B1-087C-7A45-B256-679FB8A968F9}"/>
              </a:ext>
            </a:extLst>
          </p:cNvPr>
          <p:cNvSpPr/>
          <p:nvPr/>
        </p:nvSpPr>
        <p:spPr>
          <a:xfrm>
            <a:off x="1434309" y="1022947"/>
            <a:ext cx="2698229" cy="2698229"/>
          </a:xfrm>
          <a:prstGeom prst="donut">
            <a:avLst>
              <a:gd name="adj" fmla="val 43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555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9CACCB3-DC3F-4C45-8BCB-11783F017758}"/>
              </a:ext>
            </a:extLst>
          </p:cNvPr>
          <p:cNvSpPr>
            <a:spLocks noGrp="1"/>
          </p:cNvSpPr>
          <p:nvPr>
            <p:ph type="ctrTitle"/>
          </p:nvPr>
        </p:nvSpPr>
        <p:spPr/>
        <p:txBody>
          <a:bodyPr/>
          <a:lstStyle/>
          <a:p>
            <a:r>
              <a:rPr lang="en-US" dirty="0"/>
              <a:t>Investing &amp; Asset Allocation</a:t>
            </a:r>
          </a:p>
        </p:txBody>
      </p:sp>
      <p:sp>
        <p:nvSpPr>
          <p:cNvPr id="2" name="TextBox 1"/>
          <p:cNvSpPr txBox="1"/>
          <p:nvPr/>
        </p:nvSpPr>
        <p:spPr>
          <a:xfrm>
            <a:off x="10522856" y="6118554"/>
            <a:ext cx="1197764" cy="307777"/>
          </a:xfrm>
          <a:prstGeom prst="rect">
            <a:avLst/>
          </a:prstGeom>
          <a:noFill/>
        </p:spPr>
        <p:txBody>
          <a:bodyPr wrap="none" rtlCol="0">
            <a:spAutoFit/>
          </a:bodyPr>
          <a:lstStyle/>
          <a:p>
            <a:r>
              <a:rPr lang="en-US" sz="1400" dirty="0" smtClean="0">
                <a:solidFill>
                  <a:schemeClr val="bg1"/>
                </a:solidFill>
              </a:rPr>
              <a:t>RS-44977-00</a:t>
            </a:r>
            <a:endParaRPr lang="en-US" sz="1400" dirty="0">
              <a:solidFill>
                <a:schemeClr val="bg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1" cy="5137484"/>
          </a:xfrm>
          <a:prstGeom prst="rect">
            <a:avLst/>
          </a:prstGeom>
        </p:spPr>
      </p:pic>
    </p:spTree>
    <p:extLst>
      <p:ext uri="{BB962C8B-B14F-4D97-AF65-F5344CB8AC3E}">
        <p14:creationId xmlns:p14="http://schemas.microsoft.com/office/powerpoint/2010/main" val="183226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32798"/>
            <a:ext cx="12191999" cy="5204696"/>
          </a:xfrm>
          <a:prstGeom prst="rect">
            <a:avLst/>
          </a:prstGeom>
        </p:spPr>
      </p:pic>
      <p:sp>
        <p:nvSpPr>
          <p:cNvPr id="2" name="Title 1">
            <a:extLst>
              <a:ext uri="{FF2B5EF4-FFF2-40B4-BE49-F238E27FC236}">
                <a16:creationId xmlns:a16="http://schemas.microsoft.com/office/drawing/2014/main" xmlns="" id="{2DC39B17-F45B-E04F-A6C2-0CCD440ABAD6}"/>
              </a:ext>
            </a:extLst>
          </p:cNvPr>
          <p:cNvSpPr>
            <a:spLocks noGrp="1"/>
          </p:cNvSpPr>
          <p:nvPr>
            <p:ph type="title"/>
          </p:nvPr>
        </p:nvSpPr>
        <p:spPr/>
        <p:txBody>
          <a:bodyPr/>
          <a:lstStyle/>
          <a:p>
            <a:r>
              <a:rPr lang="en-US" dirty="0"/>
              <a:t>Pick Your Investment Style</a:t>
            </a:r>
          </a:p>
        </p:txBody>
      </p:sp>
      <p:sp>
        <p:nvSpPr>
          <p:cNvPr id="11" name="Oval 10">
            <a:extLst>
              <a:ext uri="{FF2B5EF4-FFF2-40B4-BE49-F238E27FC236}">
                <a16:creationId xmlns:a16="http://schemas.microsoft.com/office/drawing/2014/main" xmlns="" id="{D045D97C-0024-8444-A0AE-E60CA1A75014}"/>
              </a:ext>
            </a:extLst>
          </p:cNvPr>
          <p:cNvSpPr/>
          <p:nvPr/>
        </p:nvSpPr>
        <p:spPr>
          <a:xfrm>
            <a:off x="328480" y="3134512"/>
            <a:ext cx="2374998" cy="2374998"/>
          </a:xfrm>
          <a:prstGeom prst="ellipse">
            <a:avLst/>
          </a:prstGeom>
          <a:solidFill>
            <a:srgbClr val="002F6C">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 it Yourself</a:t>
            </a:r>
          </a:p>
        </p:txBody>
      </p:sp>
      <p:sp>
        <p:nvSpPr>
          <p:cNvPr id="12" name="Oval 11">
            <a:extLst>
              <a:ext uri="{FF2B5EF4-FFF2-40B4-BE49-F238E27FC236}">
                <a16:creationId xmlns:a16="http://schemas.microsoft.com/office/drawing/2014/main" xmlns="" id="{051C573E-BFAB-0247-987B-9E3E4ACC6351}"/>
              </a:ext>
            </a:extLst>
          </p:cNvPr>
          <p:cNvSpPr/>
          <p:nvPr/>
        </p:nvSpPr>
        <p:spPr>
          <a:xfrm>
            <a:off x="9622010" y="2353616"/>
            <a:ext cx="2358065" cy="2358065"/>
          </a:xfrm>
          <a:prstGeom prst="ellipse">
            <a:avLst/>
          </a:prstGeom>
          <a:solidFill>
            <a:schemeClr val="accent3">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Simplified approach</a:t>
            </a:r>
          </a:p>
        </p:txBody>
      </p:sp>
      <p:cxnSp>
        <p:nvCxnSpPr>
          <p:cNvPr id="14" name="Straight Connector 13">
            <a:extLst>
              <a:ext uri="{FF2B5EF4-FFF2-40B4-BE49-F238E27FC236}">
                <a16:creationId xmlns:a16="http://schemas.microsoft.com/office/drawing/2014/main" xmlns="" id="{40B93C87-9E31-5F47-AE23-42E6C8F4D875}"/>
              </a:ext>
            </a:extLst>
          </p:cNvPr>
          <p:cNvCxnSpPr>
            <a:cxnSpLocks/>
          </p:cNvCxnSpPr>
          <p:nvPr/>
        </p:nvCxnSpPr>
        <p:spPr>
          <a:xfrm>
            <a:off x="2703478" y="3861719"/>
            <a:ext cx="6918532" cy="0"/>
          </a:xfrm>
          <a:prstGeom prst="line">
            <a:avLst/>
          </a:prstGeom>
          <a:ln w="41275">
            <a:solidFill>
              <a:srgbClr val="009CDE"/>
            </a:solidFill>
            <a:prstDash val="dash"/>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xmlns="" id="{6FDE83D9-C388-6941-B984-08436DCB45D3}"/>
              </a:ext>
            </a:extLst>
          </p:cNvPr>
          <p:cNvSpPr/>
          <p:nvPr/>
        </p:nvSpPr>
        <p:spPr>
          <a:xfrm>
            <a:off x="6353284" y="3314492"/>
            <a:ext cx="1094454" cy="1094454"/>
          </a:xfrm>
          <a:prstGeom prst="ellipse">
            <a:avLst/>
          </a:prstGeom>
          <a:solidFill>
            <a:schemeClr val="bg1"/>
          </a:solidFill>
          <a:ln w="38100">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9CDE"/>
                </a:solidFill>
              </a:rPr>
              <a:t>?</a:t>
            </a:r>
            <a:endParaRPr lang="en-US" b="1" dirty="0">
              <a:solidFill>
                <a:srgbClr val="009CDE"/>
              </a:solidFill>
            </a:endParaRPr>
          </a:p>
        </p:txBody>
      </p:sp>
    </p:spTree>
    <p:extLst>
      <p:ext uri="{BB962C8B-B14F-4D97-AF65-F5344CB8AC3E}">
        <p14:creationId xmlns:p14="http://schemas.microsoft.com/office/powerpoint/2010/main" val="82360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0DCCD9A-7878-DB46-8DF3-F387A78EE1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48509"/>
            <a:ext cx="6189786" cy="5099537"/>
          </a:xfrm>
          <a:prstGeom prst="rect">
            <a:avLst/>
          </a:prstGeom>
        </p:spPr>
      </p:pic>
      <p:sp>
        <p:nvSpPr>
          <p:cNvPr id="8" name="Rectangle 7">
            <a:extLst>
              <a:ext uri="{FF2B5EF4-FFF2-40B4-BE49-F238E27FC236}">
                <a16:creationId xmlns:a16="http://schemas.microsoft.com/office/drawing/2014/main" xmlns="" id="{0B664122-9FBF-8040-9780-091546FBA535}"/>
              </a:ext>
            </a:extLst>
          </p:cNvPr>
          <p:cNvSpPr/>
          <p:nvPr/>
        </p:nvSpPr>
        <p:spPr>
          <a:xfrm>
            <a:off x="0" y="3253153"/>
            <a:ext cx="6189786" cy="1712806"/>
          </a:xfrm>
          <a:prstGeom prst="rect">
            <a:avLst/>
          </a:prstGeom>
          <a:solidFill>
            <a:srgbClr val="009CD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9961255-F667-2043-8C04-54432CE092C1}"/>
              </a:ext>
            </a:extLst>
          </p:cNvPr>
          <p:cNvSpPr>
            <a:spLocks noGrp="1"/>
          </p:cNvSpPr>
          <p:nvPr>
            <p:ph type="title"/>
          </p:nvPr>
        </p:nvSpPr>
        <p:spPr/>
        <p:txBody>
          <a:bodyPr/>
          <a:lstStyle/>
          <a:p>
            <a:r>
              <a:rPr lang="en-US" dirty="0"/>
              <a:t>Diversify Your Portfolio</a:t>
            </a:r>
          </a:p>
        </p:txBody>
      </p:sp>
      <p:sp>
        <p:nvSpPr>
          <p:cNvPr id="5" name="Rectangle 3">
            <a:extLst>
              <a:ext uri="{FF2B5EF4-FFF2-40B4-BE49-F238E27FC236}">
                <a16:creationId xmlns:a16="http://schemas.microsoft.com/office/drawing/2014/main" xmlns="" id="{C3ECEC93-A4D2-EB4C-AC56-A12C208F92C2}"/>
              </a:ext>
            </a:extLst>
          </p:cNvPr>
          <p:cNvSpPr txBox="1">
            <a:spLocks noChangeArrowheads="1"/>
          </p:cNvSpPr>
          <p:nvPr/>
        </p:nvSpPr>
        <p:spPr>
          <a:xfrm>
            <a:off x="523758" y="3386733"/>
            <a:ext cx="4891926" cy="157922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fontAlgn="auto">
              <a:lnSpc>
                <a:spcPct val="120000"/>
              </a:lnSpc>
              <a:spcBef>
                <a:spcPts val="1000"/>
              </a:spcBef>
              <a:spcAft>
                <a:spcPts val="0"/>
              </a:spcAft>
              <a:buClr>
                <a:schemeClr val="bg1"/>
              </a:buClr>
              <a:buSzPct val="100000"/>
              <a:defRPr/>
            </a:pPr>
            <a:r>
              <a:rPr lang="en-US" altLang="en-US" sz="2400" dirty="0">
                <a:solidFill>
                  <a:schemeClr val="bg1"/>
                </a:solidFill>
                <a:latin typeface="Century Gothic" charset="0"/>
              </a:rPr>
              <a:t>Spread savings across different investment types &amp; styles</a:t>
            </a:r>
          </a:p>
          <a:p>
            <a:pPr marR="0" lvl="0" fontAlgn="auto">
              <a:lnSpc>
                <a:spcPct val="120000"/>
              </a:lnSpc>
              <a:spcBef>
                <a:spcPts val="1000"/>
              </a:spcBef>
              <a:spcAft>
                <a:spcPts val="0"/>
              </a:spcAft>
              <a:buClr>
                <a:schemeClr val="bg1"/>
              </a:buClr>
              <a:buSzPct val="100000"/>
              <a:defRPr/>
            </a:pPr>
            <a:r>
              <a:rPr lang="en-US" altLang="en-US" sz="2400" dirty="0">
                <a:solidFill>
                  <a:schemeClr val="bg1"/>
                </a:solidFill>
                <a:latin typeface="Century Gothic" charset="0"/>
              </a:rPr>
              <a:t>Consider your time horizon</a:t>
            </a:r>
            <a:endPar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xmlns="" id="{8C1526DB-5A64-C748-A874-CE646AC289AE}"/>
              </a:ext>
            </a:extLst>
          </p:cNvPr>
          <p:cNvGraphicFramePr>
            <a:graphicFrameLocks/>
          </p:cNvGraphicFramePr>
          <p:nvPr>
            <p:extLst>
              <p:ext uri="{D42A27DB-BD31-4B8C-83A1-F6EECF244321}">
                <p14:modId xmlns:p14="http://schemas.microsoft.com/office/powerpoint/2010/main" val="1467486396"/>
              </p:ext>
            </p:extLst>
          </p:nvPr>
        </p:nvGraphicFramePr>
        <p:xfrm>
          <a:off x="5939441" y="1515227"/>
          <a:ext cx="5908431" cy="447817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6726476" y="6260123"/>
            <a:ext cx="4413388" cy="338554"/>
          </a:xfrm>
          <a:prstGeom prst="rect">
            <a:avLst/>
          </a:prstGeom>
          <a:noFill/>
        </p:spPr>
        <p:txBody>
          <a:bodyPr wrap="none" rtlCol="0">
            <a:spAutoFit/>
          </a:bodyPr>
          <a:lstStyle/>
          <a:p>
            <a:r>
              <a:rPr lang="en-US" sz="1600" dirty="0"/>
              <a:t> </a:t>
            </a:r>
            <a:r>
              <a:rPr lang="en-US" sz="1600" dirty="0" smtClean="0"/>
              <a:t>This </a:t>
            </a:r>
            <a:r>
              <a:rPr lang="en-US" sz="1600" dirty="0"/>
              <a:t>is an example of an investors </a:t>
            </a:r>
            <a:r>
              <a:rPr lang="en-US" sz="1600" dirty="0" smtClean="0"/>
              <a:t>portfolio </a:t>
            </a:r>
            <a:endParaRPr lang="en-US" sz="1600" dirty="0"/>
          </a:p>
        </p:txBody>
      </p:sp>
    </p:spTree>
    <p:extLst>
      <p:ext uri="{BB962C8B-B14F-4D97-AF65-F5344CB8AC3E}">
        <p14:creationId xmlns:p14="http://schemas.microsoft.com/office/powerpoint/2010/main" val="158811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0642CE-32A9-A443-AAE2-FF8F23851A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3" y="0"/>
            <a:ext cx="12192001" cy="6460334"/>
          </a:xfrm>
          <a:prstGeom prst="rect">
            <a:avLst/>
          </a:prstGeom>
        </p:spPr>
      </p:pic>
      <p:sp>
        <p:nvSpPr>
          <p:cNvPr id="11" name="Donut 10">
            <a:extLst>
              <a:ext uri="{FF2B5EF4-FFF2-40B4-BE49-F238E27FC236}">
                <a16:creationId xmlns:a16="http://schemas.microsoft.com/office/drawing/2014/main" xmlns="" id="{333615AE-9F9E-814B-BD3D-FF41A1E4631A}"/>
              </a:ext>
            </a:extLst>
          </p:cNvPr>
          <p:cNvSpPr/>
          <p:nvPr/>
        </p:nvSpPr>
        <p:spPr>
          <a:xfrm>
            <a:off x="6991183" y="228806"/>
            <a:ext cx="5737279" cy="5737279"/>
          </a:xfrm>
          <a:prstGeom prst="donut">
            <a:avLst>
              <a:gd name="adj" fmla="val 14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xmlns="" id="{3F805ED8-10CF-C448-B049-493910148FE9}"/>
              </a:ext>
            </a:extLst>
          </p:cNvPr>
          <p:cNvSpPr/>
          <p:nvPr/>
        </p:nvSpPr>
        <p:spPr>
          <a:xfrm>
            <a:off x="7188044" y="443463"/>
            <a:ext cx="5349448" cy="5349448"/>
          </a:xfrm>
          <a:prstGeom prst="ellipse">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1D4BC80-5535-804E-ACDB-C641D7A60127}"/>
              </a:ext>
            </a:extLst>
          </p:cNvPr>
          <p:cNvSpPr>
            <a:spLocks noGrp="1"/>
          </p:cNvSpPr>
          <p:nvPr>
            <p:ph type="title"/>
          </p:nvPr>
        </p:nvSpPr>
        <p:spPr/>
        <p:txBody>
          <a:bodyPr/>
          <a:lstStyle/>
          <a:p>
            <a:r>
              <a:rPr lang="en-US" dirty="0" smtClean="0"/>
              <a:t>Professionally Managed - Target </a:t>
            </a:r>
            <a:r>
              <a:rPr lang="en-US" dirty="0"/>
              <a:t>Date Funds</a:t>
            </a:r>
          </a:p>
        </p:txBody>
      </p:sp>
      <p:sp>
        <p:nvSpPr>
          <p:cNvPr id="10" name="Content Placeholder 4">
            <a:extLst>
              <a:ext uri="{FF2B5EF4-FFF2-40B4-BE49-F238E27FC236}">
                <a16:creationId xmlns:a16="http://schemas.microsoft.com/office/drawing/2014/main" xmlns="" id="{C0A48525-5D77-8545-9C07-817A5FB5BA4F}"/>
              </a:ext>
            </a:extLst>
          </p:cNvPr>
          <p:cNvSpPr txBox="1">
            <a:spLocks/>
          </p:cNvSpPr>
          <p:nvPr/>
        </p:nvSpPr>
        <p:spPr>
          <a:xfrm>
            <a:off x="7671619" y="1761972"/>
            <a:ext cx="4601980" cy="297071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rgbClr val="E1E1DE"/>
              </a:buClr>
              <a:buSzPct val="100000"/>
              <a:buFont typeface="Century Gothic" panose="020B0502020202020204" pitchFamily="34" charset="0"/>
              <a:buChar char="●"/>
              <a:tabLst/>
              <a:defRPr sz="1400" b="0" i="0" kern="1200">
                <a:solidFill>
                  <a:schemeClr val="tx1"/>
                </a:solidFill>
                <a:latin typeface="Century Gothic" charset="0"/>
                <a:ea typeface="Century Gothic" charset="0"/>
                <a:cs typeface="Century Gothic" charset="0"/>
              </a:defRPr>
            </a:lvl1pPr>
            <a:lvl2pPr marL="579438" indent="-236538" algn="l" defTabSz="914400" rtl="0" eaLnBrk="1" latinLnBrk="0" hangingPunct="1">
              <a:lnSpc>
                <a:spcPct val="120000"/>
              </a:lnSpc>
              <a:spcBef>
                <a:spcPts val="500"/>
              </a:spcBef>
              <a:buClr>
                <a:srgbClr val="E1E1DE"/>
              </a:buClr>
              <a:buSzPct val="100000"/>
              <a:buFont typeface="Century Gothic" panose="020B0502020202020204" pitchFamily="34" charset="0"/>
              <a:buChar char="●"/>
              <a:tabLst/>
              <a:defRPr sz="1400" b="0" i="0" kern="1200">
                <a:solidFill>
                  <a:schemeClr val="tx1"/>
                </a:solidFill>
                <a:latin typeface="Century Gothic" charset="0"/>
                <a:ea typeface="Century Gothic" charset="0"/>
                <a:cs typeface="Century Gothic" charset="0"/>
              </a:defRPr>
            </a:lvl2pPr>
            <a:lvl3pPr marL="914400" indent="-228600" algn="l" defTabSz="914400" rtl="0" eaLnBrk="1" latinLnBrk="0" hangingPunct="1">
              <a:lnSpc>
                <a:spcPct val="120000"/>
              </a:lnSpc>
              <a:spcBef>
                <a:spcPts val="500"/>
              </a:spcBef>
              <a:buClr>
                <a:srgbClr val="E1E1DE"/>
              </a:buClr>
              <a:buSzPct val="100000"/>
              <a:buFont typeface="Century Gothic" panose="020B0502020202020204" pitchFamily="34" charset="0"/>
              <a:buChar char="●"/>
              <a:tabLst/>
              <a:defRPr sz="1400" b="0" i="0" kern="1200">
                <a:solidFill>
                  <a:schemeClr val="tx1"/>
                </a:solidFill>
                <a:latin typeface="Century Gothic" charset="0"/>
                <a:ea typeface="Century Gothic" charset="0"/>
                <a:cs typeface="Century Gothic" charset="0"/>
              </a:defRPr>
            </a:lvl3pPr>
            <a:lvl4pPr marL="1265238" indent="-236538" algn="l" defTabSz="914400" rtl="0" eaLnBrk="1" latinLnBrk="0" hangingPunct="1">
              <a:lnSpc>
                <a:spcPct val="120000"/>
              </a:lnSpc>
              <a:spcBef>
                <a:spcPts val="500"/>
              </a:spcBef>
              <a:buClr>
                <a:srgbClr val="E1E1DE"/>
              </a:buClr>
              <a:buSzPct val="100000"/>
              <a:buFont typeface="Century Gothic" panose="020B0502020202020204" pitchFamily="34" charset="0"/>
              <a:buChar char="●"/>
              <a:tabLst/>
              <a:defRPr sz="1400" b="0" i="0" kern="1200">
                <a:solidFill>
                  <a:schemeClr val="tx1"/>
                </a:solidFill>
                <a:latin typeface="Century Gothic" charset="0"/>
                <a:ea typeface="Century Gothic" charset="0"/>
                <a:cs typeface="Century Gothic" charset="0"/>
              </a:defRPr>
            </a:lvl4pPr>
            <a:lvl5pPr marL="1600200" indent="-228600" algn="l" defTabSz="914400" rtl="0" eaLnBrk="1" latinLnBrk="0" hangingPunct="1">
              <a:lnSpc>
                <a:spcPct val="120000"/>
              </a:lnSpc>
              <a:spcBef>
                <a:spcPts val="500"/>
              </a:spcBef>
              <a:buClr>
                <a:srgbClr val="E1E1DE"/>
              </a:buClr>
              <a:buSzPct val="100000"/>
              <a:buFont typeface="Century Gothic" panose="020B0502020202020204" pitchFamily="34" charset="0"/>
              <a:buChar char="●"/>
              <a:tabLst/>
              <a:defRPr sz="1400" b="0" i="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400"/>
              </a:spcBef>
              <a:buFont typeface="Arial" panose="020B0604020202020204" pitchFamily="34" charset="0"/>
              <a:buChar char="•"/>
            </a:pPr>
            <a:r>
              <a:rPr lang="en-US" sz="2000" dirty="0">
                <a:solidFill>
                  <a:schemeClr val="bg1"/>
                </a:solidFill>
              </a:rPr>
              <a:t>Estimate the year of your retirement</a:t>
            </a:r>
          </a:p>
          <a:p>
            <a:pPr>
              <a:lnSpc>
                <a:spcPct val="100000"/>
              </a:lnSpc>
              <a:spcBef>
                <a:spcPts val="1400"/>
              </a:spcBef>
              <a:buFont typeface="Arial" panose="020B0604020202020204" pitchFamily="34" charset="0"/>
              <a:buChar char="•"/>
            </a:pPr>
            <a:r>
              <a:rPr lang="en-US" sz="2000" dirty="0">
                <a:solidFill>
                  <a:schemeClr val="bg1"/>
                </a:solidFill>
              </a:rPr>
              <a:t>Select fund closest to your retirement year</a:t>
            </a:r>
          </a:p>
          <a:p>
            <a:pPr>
              <a:lnSpc>
                <a:spcPct val="100000"/>
              </a:lnSpc>
              <a:spcBef>
                <a:spcPts val="1400"/>
              </a:spcBef>
              <a:buFont typeface="Arial" panose="020B0604020202020204" pitchFamily="34" charset="0"/>
              <a:buChar char="•"/>
            </a:pPr>
            <a:r>
              <a:rPr lang="en-US" sz="2000" dirty="0">
                <a:solidFill>
                  <a:schemeClr val="bg1"/>
                </a:solidFill>
              </a:rPr>
              <a:t>Invest 100% of savings in the fund</a:t>
            </a:r>
          </a:p>
          <a:p>
            <a:pPr>
              <a:lnSpc>
                <a:spcPct val="100000"/>
              </a:lnSpc>
              <a:spcBef>
                <a:spcPts val="1400"/>
              </a:spcBef>
              <a:buFont typeface="Arial" panose="020B0604020202020204" pitchFamily="34" charset="0"/>
              <a:buChar char="•"/>
            </a:pPr>
            <a:r>
              <a:rPr lang="en-US" sz="2000" dirty="0" smtClean="0">
                <a:solidFill>
                  <a:schemeClr val="bg1"/>
                </a:solidFill>
              </a:rPr>
              <a:t>Investment </a:t>
            </a:r>
            <a:r>
              <a:rPr lang="en-US" sz="2000" dirty="0">
                <a:solidFill>
                  <a:schemeClr val="bg1"/>
                </a:solidFill>
              </a:rPr>
              <a:t>professionals manage the fund</a:t>
            </a:r>
          </a:p>
        </p:txBody>
      </p:sp>
      <p:sp>
        <p:nvSpPr>
          <p:cNvPr id="19" name="TextBox 18"/>
          <p:cNvSpPr txBox="1"/>
          <p:nvPr/>
        </p:nvSpPr>
        <p:spPr>
          <a:xfrm>
            <a:off x="233892" y="1218603"/>
            <a:ext cx="4347939" cy="1200329"/>
          </a:xfrm>
          <a:prstGeom prst="rect">
            <a:avLst/>
          </a:prstGeom>
          <a:noFill/>
        </p:spPr>
        <p:txBody>
          <a:bodyPr wrap="square" rtlCol="0">
            <a:spAutoFit/>
          </a:bodyPr>
          <a:lstStyle/>
          <a:p>
            <a:r>
              <a:rPr lang="en-US" sz="2400" b="1" dirty="0">
                <a:solidFill>
                  <a:schemeClr val="accent1"/>
                </a:solidFill>
              </a:rPr>
              <a:t>Vanguard Target </a:t>
            </a:r>
            <a:r>
              <a:rPr lang="en-US" sz="2400" b="1" dirty="0" err="1">
                <a:solidFill>
                  <a:schemeClr val="accent1"/>
                </a:solidFill>
              </a:rPr>
              <a:t>Rtrmnt</a:t>
            </a:r>
            <a:r>
              <a:rPr lang="en-US" sz="2400" b="1" dirty="0" err="1" smtClean="0">
                <a:solidFill>
                  <a:srgbClr val="00407F"/>
                </a:solidFill>
              </a:rPr>
              <a:t>Target</a:t>
            </a:r>
            <a:r>
              <a:rPr lang="en-US" sz="2400" b="1" dirty="0" smtClean="0">
                <a:solidFill>
                  <a:srgbClr val="00407F"/>
                </a:solidFill>
              </a:rPr>
              <a:t> Date Retirement Series</a:t>
            </a:r>
            <a:endParaRPr lang="en-US" sz="2400" b="1" dirty="0">
              <a:solidFill>
                <a:srgbClr val="00407F"/>
              </a:solidFill>
            </a:endParaRPr>
          </a:p>
        </p:txBody>
      </p:sp>
    </p:spTree>
    <p:extLst>
      <p:ext uri="{BB962C8B-B14F-4D97-AF65-F5344CB8AC3E}">
        <p14:creationId xmlns:p14="http://schemas.microsoft.com/office/powerpoint/2010/main" val="89489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434AF-8AFB-164A-AD7D-F86DFAFB06EA}"/>
              </a:ext>
            </a:extLst>
          </p:cNvPr>
          <p:cNvSpPr>
            <a:spLocks noGrp="1"/>
          </p:cNvSpPr>
          <p:nvPr>
            <p:ph type="title"/>
          </p:nvPr>
        </p:nvSpPr>
        <p:spPr/>
        <p:txBody>
          <a:bodyPr/>
          <a:lstStyle/>
          <a:p>
            <a:r>
              <a:rPr lang="en-US" dirty="0"/>
              <a:t>How Target Date Funds Work</a:t>
            </a:r>
          </a:p>
        </p:txBody>
      </p:sp>
      <p:pic>
        <p:nvPicPr>
          <p:cNvPr id="6" name="Picture 5"/>
          <p:cNvPicPr>
            <a:picLocks noChangeAspect="1"/>
          </p:cNvPicPr>
          <p:nvPr/>
        </p:nvPicPr>
        <p:blipFill>
          <a:blip r:embed="rId3"/>
          <a:stretch>
            <a:fillRect/>
          </a:stretch>
        </p:blipFill>
        <p:spPr>
          <a:xfrm>
            <a:off x="848771" y="1778410"/>
            <a:ext cx="10533788" cy="4153664"/>
          </a:xfrm>
          <a:prstGeom prst="rect">
            <a:avLst/>
          </a:prstGeom>
        </p:spPr>
      </p:pic>
    </p:spTree>
    <p:extLst>
      <p:ext uri="{BB962C8B-B14F-4D97-AF65-F5344CB8AC3E}">
        <p14:creationId xmlns:p14="http://schemas.microsoft.com/office/powerpoint/2010/main" val="153065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531702C-D4FB-6C49-B72F-B4D63027BF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526696"/>
          </a:xfrm>
          <a:prstGeom prst="rect">
            <a:avLst/>
          </a:prstGeom>
        </p:spPr>
      </p:pic>
      <p:sp>
        <p:nvSpPr>
          <p:cNvPr id="2" name="Title 1">
            <a:extLst>
              <a:ext uri="{FF2B5EF4-FFF2-40B4-BE49-F238E27FC236}">
                <a16:creationId xmlns:a16="http://schemas.microsoft.com/office/drawing/2014/main" xmlns="" id="{3904BA33-F14B-7F4C-A013-AFDF2DA5B934}"/>
              </a:ext>
            </a:extLst>
          </p:cNvPr>
          <p:cNvSpPr>
            <a:spLocks noGrp="1"/>
          </p:cNvSpPr>
          <p:nvPr>
            <p:ph type="title"/>
          </p:nvPr>
        </p:nvSpPr>
        <p:spPr>
          <a:xfrm>
            <a:off x="266230" y="2561698"/>
            <a:ext cx="4938816" cy="4296302"/>
          </a:xfrm>
        </p:spPr>
        <p:txBody>
          <a:bodyPr>
            <a:normAutofit/>
          </a:bodyPr>
          <a:lstStyle/>
          <a:p>
            <a:r>
              <a:rPr lang="en-US" sz="3200" dirty="0"/>
              <a:t>What does your retirement look like?</a:t>
            </a:r>
          </a:p>
        </p:txBody>
      </p:sp>
    </p:spTree>
    <p:extLst>
      <p:ext uri="{BB962C8B-B14F-4D97-AF65-F5344CB8AC3E}">
        <p14:creationId xmlns:p14="http://schemas.microsoft.com/office/powerpoint/2010/main" val="209877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CCEFF3-D708-6C4D-972B-865F8D965610}"/>
              </a:ext>
            </a:extLst>
          </p:cNvPr>
          <p:cNvSpPr>
            <a:spLocks noGrp="1"/>
          </p:cNvSpPr>
          <p:nvPr>
            <p:ph type="title"/>
          </p:nvPr>
        </p:nvSpPr>
        <p:spPr/>
        <p:txBody>
          <a:bodyPr/>
          <a:lstStyle/>
          <a:p>
            <a:r>
              <a:rPr lang="en-US" dirty="0" smtClean="0"/>
              <a:t>Professionally Managed - Risk-Based </a:t>
            </a:r>
            <a:r>
              <a:rPr lang="en-US" dirty="0"/>
              <a:t>Portfolios</a:t>
            </a:r>
          </a:p>
        </p:txBody>
      </p:sp>
      <p:sp>
        <p:nvSpPr>
          <p:cNvPr id="5" name="Rectangle 4">
            <a:extLst>
              <a:ext uri="{FF2B5EF4-FFF2-40B4-BE49-F238E27FC236}">
                <a16:creationId xmlns:a16="http://schemas.microsoft.com/office/drawing/2014/main" xmlns="" id="{A6250E92-7563-594B-A7D6-BBD3A6746814}"/>
              </a:ext>
            </a:extLst>
          </p:cNvPr>
          <p:cNvSpPr/>
          <p:nvPr/>
        </p:nvSpPr>
        <p:spPr>
          <a:xfrm>
            <a:off x="5770287" y="1857535"/>
            <a:ext cx="5428540" cy="1728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xmlns="" id="{D15539ED-FC8A-0741-8970-FBEA3F7A8BA7}"/>
              </a:ext>
            </a:extLst>
          </p:cNvPr>
          <p:cNvSpPr>
            <a:spLocks noGrp="1"/>
          </p:cNvSpPr>
          <p:nvPr>
            <p:ph idx="1"/>
          </p:nvPr>
        </p:nvSpPr>
        <p:spPr>
          <a:xfrm>
            <a:off x="5770287" y="4107449"/>
            <a:ext cx="6267635" cy="1839674"/>
          </a:xfrm>
        </p:spPr>
        <p:txBody>
          <a:bodyPr>
            <a:normAutofit/>
          </a:bodyPr>
          <a:lstStyle/>
          <a:p>
            <a:pPr indent="-365760">
              <a:buClr>
                <a:schemeClr val="tx1"/>
              </a:buClr>
              <a:buFont typeface="Wingdings" panose="05000000000000000000" pitchFamily="2" charset="2"/>
              <a:buChar char="þ"/>
            </a:pPr>
            <a:r>
              <a:rPr lang="en-US" sz="1800" b="0" dirty="0"/>
              <a:t>Complete online risk tolerance questionnaire</a:t>
            </a:r>
          </a:p>
          <a:p>
            <a:pPr indent="-365760">
              <a:buClr>
                <a:schemeClr val="tx1"/>
              </a:buClr>
              <a:buFont typeface="Wingdings" panose="05000000000000000000" pitchFamily="2" charset="2"/>
              <a:buChar char="þ"/>
            </a:pPr>
            <a:r>
              <a:rPr lang="en-US" sz="1800" b="0" dirty="0"/>
              <a:t>Select a portfolio aligned with your risk tolerance</a:t>
            </a:r>
          </a:p>
          <a:p>
            <a:pPr indent="-365760">
              <a:buClr>
                <a:schemeClr val="tx1"/>
              </a:buClr>
              <a:buFont typeface="Wingdings" panose="05000000000000000000" pitchFamily="2" charset="2"/>
              <a:buChar char="þ"/>
            </a:pPr>
            <a:r>
              <a:rPr lang="en-US" sz="1800" b="0" dirty="0"/>
              <a:t>Invest 100% of your savings in the portfolio</a:t>
            </a:r>
          </a:p>
          <a:p>
            <a:pPr indent="-365760">
              <a:buClr>
                <a:schemeClr val="tx1"/>
              </a:buClr>
              <a:buFont typeface="Wingdings" panose="05000000000000000000" pitchFamily="2" charset="2"/>
              <a:buChar char="þ"/>
            </a:pPr>
            <a:r>
              <a:rPr lang="en-US" sz="1800" b="0" dirty="0"/>
              <a:t>Review your risk tolerance periodically</a:t>
            </a:r>
          </a:p>
        </p:txBody>
      </p:sp>
      <p:sp>
        <p:nvSpPr>
          <p:cNvPr id="8" name="Rectangle 7">
            <a:extLst>
              <a:ext uri="{FF2B5EF4-FFF2-40B4-BE49-F238E27FC236}">
                <a16:creationId xmlns:a16="http://schemas.microsoft.com/office/drawing/2014/main" xmlns="" id="{E9835B16-A6D0-B44B-B818-D555ADB16B15}"/>
              </a:ext>
            </a:extLst>
          </p:cNvPr>
          <p:cNvSpPr/>
          <p:nvPr/>
        </p:nvSpPr>
        <p:spPr>
          <a:xfrm>
            <a:off x="5837236" y="2397683"/>
            <a:ext cx="5294642" cy="1217769"/>
          </a:xfrm>
          <a:prstGeom prst="rect">
            <a:avLst/>
          </a:prstGeom>
        </p:spPr>
        <p:txBody>
          <a:bodyPr wrap="square">
            <a:spAutoFit/>
          </a:bodyPr>
          <a:lstStyle/>
          <a:p>
            <a:pPr marL="285750" indent="-285750">
              <a:lnSpc>
                <a:spcPct val="120000"/>
              </a:lnSpc>
              <a:spcBef>
                <a:spcPts val="1000"/>
              </a:spcBef>
              <a:buClr>
                <a:schemeClr val="tx1"/>
              </a:buClr>
              <a:buSzPct val="100000"/>
              <a:buFont typeface="Arial" panose="020B0604020202020204" pitchFamily="34" charset="0"/>
              <a:buChar char="•"/>
            </a:pPr>
            <a:r>
              <a:rPr lang="en-US" b="1" dirty="0">
                <a:solidFill>
                  <a:schemeClr val="tx1">
                    <a:lumMod val="75000"/>
                  </a:schemeClr>
                </a:solidFill>
                <a:latin typeface="Century Gothic" charset="0"/>
              </a:rPr>
              <a:t>Built to align with an investor’s risk comfort level </a:t>
            </a:r>
          </a:p>
          <a:p>
            <a:pPr marL="285750" indent="-285750">
              <a:lnSpc>
                <a:spcPct val="120000"/>
              </a:lnSpc>
              <a:spcBef>
                <a:spcPts val="1000"/>
              </a:spcBef>
              <a:buClr>
                <a:schemeClr val="tx1"/>
              </a:buClr>
              <a:buSzPct val="100000"/>
              <a:buFont typeface="Arial" panose="020B0604020202020204" pitchFamily="34" charset="0"/>
              <a:buChar char="•"/>
            </a:pPr>
            <a:r>
              <a:rPr lang="en-US" b="1" dirty="0">
                <a:solidFill>
                  <a:schemeClr val="tx1">
                    <a:lumMod val="75000"/>
                  </a:schemeClr>
                </a:solidFill>
                <a:latin typeface="Century Gothic" charset="0"/>
              </a:rPr>
              <a:t>Conservative, moderate or </a:t>
            </a:r>
            <a:r>
              <a:rPr lang="en-US" b="1" dirty="0" smtClean="0">
                <a:solidFill>
                  <a:schemeClr val="tx1">
                    <a:lumMod val="75000"/>
                  </a:schemeClr>
                </a:solidFill>
                <a:latin typeface="Century Gothic" charset="0"/>
              </a:rPr>
              <a:t>aggressive</a:t>
            </a:r>
            <a:endParaRPr lang="en-US" b="1" dirty="0">
              <a:solidFill>
                <a:schemeClr val="tx1">
                  <a:lumMod val="75000"/>
                </a:schemeClr>
              </a:solidFill>
              <a:latin typeface="Century Gothic" charset="0"/>
            </a:endParaRPr>
          </a:p>
        </p:txBody>
      </p:sp>
      <p:sp>
        <p:nvSpPr>
          <p:cNvPr id="9" name="Rectangle 8">
            <a:extLst>
              <a:ext uri="{FF2B5EF4-FFF2-40B4-BE49-F238E27FC236}">
                <a16:creationId xmlns:a16="http://schemas.microsoft.com/office/drawing/2014/main" xmlns="" id="{8BA344D6-BF58-A042-92D9-BCA1812300CA}"/>
              </a:ext>
            </a:extLst>
          </p:cNvPr>
          <p:cNvSpPr/>
          <p:nvPr/>
        </p:nvSpPr>
        <p:spPr>
          <a:xfrm>
            <a:off x="6093850" y="1968620"/>
            <a:ext cx="4511132" cy="400110"/>
          </a:xfrm>
          <a:prstGeom prst="rect">
            <a:avLst/>
          </a:prstGeom>
        </p:spPr>
        <p:txBody>
          <a:bodyPr wrap="square">
            <a:spAutoFit/>
          </a:bodyPr>
          <a:lstStyle/>
          <a:p>
            <a:r>
              <a:rPr lang="en-US" sz="2000" b="1" dirty="0">
                <a:solidFill>
                  <a:schemeClr val="accent1"/>
                </a:solidFill>
              </a:rPr>
              <a:t>Professionally managed portfolios</a:t>
            </a:r>
          </a:p>
        </p:txBody>
      </p:sp>
      <p:cxnSp>
        <p:nvCxnSpPr>
          <p:cNvPr id="10" name="Straight Connector 9">
            <a:extLst>
              <a:ext uri="{FF2B5EF4-FFF2-40B4-BE49-F238E27FC236}">
                <a16:creationId xmlns:a16="http://schemas.microsoft.com/office/drawing/2014/main" xmlns="" id="{314BF4B4-7720-3542-8B9D-23087F2DDB4B}"/>
              </a:ext>
            </a:extLst>
          </p:cNvPr>
          <p:cNvCxnSpPr>
            <a:cxnSpLocks/>
          </p:cNvCxnSpPr>
          <p:nvPr/>
        </p:nvCxnSpPr>
        <p:spPr>
          <a:xfrm>
            <a:off x="6181021" y="2375937"/>
            <a:ext cx="4511132"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955" y="1786603"/>
            <a:ext cx="4837658" cy="4160520"/>
          </a:xfrm>
          <a:prstGeom prst="rect">
            <a:avLst/>
          </a:prstGeom>
        </p:spPr>
      </p:pic>
    </p:spTree>
    <p:extLst>
      <p:ext uri="{BB962C8B-B14F-4D97-AF65-F5344CB8AC3E}">
        <p14:creationId xmlns:p14="http://schemas.microsoft.com/office/powerpoint/2010/main" val="40460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3F37E-5967-7F41-80BD-AEFDC2047CE3}"/>
              </a:ext>
            </a:extLst>
          </p:cNvPr>
          <p:cNvSpPr>
            <a:spLocks noGrp="1"/>
          </p:cNvSpPr>
          <p:nvPr>
            <p:ph type="title"/>
          </p:nvPr>
        </p:nvSpPr>
        <p:spPr/>
        <p:txBody>
          <a:bodyPr/>
          <a:lstStyle/>
          <a:p>
            <a:r>
              <a:rPr lang="en-US" dirty="0" smtClean="0"/>
              <a:t>Selecting A Risk-Based Fund - What Is </a:t>
            </a:r>
            <a:r>
              <a:rPr lang="en-US" dirty="0"/>
              <a:t>Y</a:t>
            </a:r>
            <a:r>
              <a:rPr lang="en-US" dirty="0" smtClean="0"/>
              <a:t>our </a:t>
            </a:r>
            <a:r>
              <a:rPr lang="en-US" dirty="0"/>
              <a:t>Risk Tolerance?</a:t>
            </a:r>
          </a:p>
        </p:txBody>
      </p:sp>
      <p:graphicFrame>
        <p:nvGraphicFramePr>
          <p:cNvPr id="5" name="Object 7">
            <a:extLst>
              <a:ext uri="{FF2B5EF4-FFF2-40B4-BE49-F238E27FC236}">
                <a16:creationId xmlns:a16="http://schemas.microsoft.com/office/drawing/2014/main" xmlns="" id="{861FA10A-4D51-A440-B896-69B1985EB118}"/>
              </a:ext>
            </a:extLst>
          </p:cNvPr>
          <p:cNvGraphicFramePr>
            <a:graphicFrameLocks noChangeAspect="1"/>
          </p:cNvGraphicFramePr>
          <p:nvPr>
            <p:extLst>
              <p:ext uri="{D42A27DB-BD31-4B8C-83A1-F6EECF244321}">
                <p14:modId xmlns:p14="http://schemas.microsoft.com/office/powerpoint/2010/main" val="762423473"/>
              </p:ext>
            </p:extLst>
          </p:nvPr>
        </p:nvGraphicFramePr>
        <p:xfrm>
          <a:off x="114464" y="1938408"/>
          <a:ext cx="4818184" cy="27275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9">
            <a:extLst>
              <a:ext uri="{FF2B5EF4-FFF2-40B4-BE49-F238E27FC236}">
                <a16:creationId xmlns:a16="http://schemas.microsoft.com/office/drawing/2014/main" xmlns="" id="{B8E9DBC7-000E-8241-A707-3992E104F18D}"/>
              </a:ext>
            </a:extLst>
          </p:cNvPr>
          <p:cNvGraphicFramePr>
            <a:graphicFrameLocks noChangeAspect="1"/>
          </p:cNvGraphicFramePr>
          <p:nvPr>
            <p:extLst>
              <p:ext uri="{D42A27DB-BD31-4B8C-83A1-F6EECF244321}">
                <p14:modId xmlns:p14="http://schemas.microsoft.com/office/powerpoint/2010/main" val="3648505024"/>
              </p:ext>
            </p:extLst>
          </p:nvPr>
        </p:nvGraphicFramePr>
        <p:xfrm>
          <a:off x="4179575" y="1938408"/>
          <a:ext cx="5005314" cy="2833393"/>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3">
            <a:extLst>
              <a:ext uri="{FF2B5EF4-FFF2-40B4-BE49-F238E27FC236}">
                <a16:creationId xmlns:a16="http://schemas.microsoft.com/office/drawing/2014/main" xmlns="" id="{5A980B72-B6B2-9046-9827-908D81A6282D}"/>
              </a:ext>
            </a:extLst>
          </p:cNvPr>
          <p:cNvSpPr txBox="1">
            <a:spLocks noChangeArrowheads="1"/>
          </p:cNvSpPr>
          <p:nvPr/>
        </p:nvSpPr>
        <p:spPr bwMode="auto">
          <a:xfrm>
            <a:off x="114464" y="3979947"/>
            <a:ext cx="3806934" cy="13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defRPr/>
            </a:pPr>
            <a:r>
              <a:rPr lang="en-US" altLang="en-US" sz="1800" b="1" kern="0" dirty="0"/>
              <a:t>Aggressive Approach</a:t>
            </a:r>
          </a:p>
          <a:p>
            <a:pPr algn="ctr" eaLnBrk="1" hangingPunct="1">
              <a:buFontTx/>
              <a:buNone/>
              <a:defRPr/>
            </a:pPr>
            <a:r>
              <a:rPr lang="en-US" altLang="en-US" sz="1600" b="1" kern="0" dirty="0">
                <a:solidFill>
                  <a:schemeClr val="accent1"/>
                </a:solidFill>
              </a:rPr>
              <a:t>85% </a:t>
            </a:r>
            <a:r>
              <a:rPr lang="en-US" altLang="en-US" sz="1600" kern="0" dirty="0">
                <a:solidFill>
                  <a:schemeClr val="accent1"/>
                </a:solidFill>
              </a:rPr>
              <a:t>Stocks</a:t>
            </a:r>
          </a:p>
          <a:p>
            <a:pPr algn="ctr" eaLnBrk="1" hangingPunct="1">
              <a:buFontTx/>
              <a:buNone/>
              <a:defRPr/>
            </a:pPr>
            <a:r>
              <a:rPr lang="en-US" altLang="en-US" sz="1600" b="1" kern="0" dirty="0">
                <a:solidFill>
                  <a:schemeClr val="accent2"/>
                </a:solidFill>
              </a:rPr>
              <a:t>  8% </a:t>
            </a:r>
            <a:r>
              <a:rPr lang="en-US" altLang="en-US" sz="1600" kern="0" dirty="0">
                <a:solidFill>
                  <a:schemeClr val="accent2"/>
                </a:solidFill>
              </a:rPr>
              <a:t>Bonds</a:t>
            </a:r>
          </a:p>
          <a:p>
            <a:pPr algn="ctr" eaLnBrk="1" hangingPunct="1">
              <a:buFontTx/>
              <a:buNone/>
              <a:defRPr/>
            </a:pPr>
            <a:r>
              <a:rPr lang="en-US" altLang="en-US" sz="1600" b="1" kern="0" dirty="0">
                <a:solidFill>
                  <a:schemeClr val="accent3"/>
                </a:solidFill>
              </a:rPr>
              <a:t>  7% </a:t>
            </a:r>
            <a:r>
              <a:rPr lang="en-US" altLang="en-US" sz="1600" kern="0" dirty="0">
                <a:solidFill>
                  <a:schemeClr val="accent3"/>
                </a:solidFill>
              </a:rPr>
              <a:t>Cash</a:t>
            </a:r>
            <a:endParaRPr lang="en-US" altLang="en-US" sz="1600" i="1" kern="0" dirty="0">
              <a:solidFill>
                <a:schemeClr val="accent3"/>
              </a:solidFill>
            </a:endParaRPr>
          </a:p>
        </p:txBody>
      </p:sp>
      <p:sp>
        <p:nvSpPr>
          <p:cNvPr id="8" name="Text Box 4">
            <a:extLst>
              <a:ext uri="{FF2B5EF4-FFF2-40B4-BE49-F238E27FC236}">
                <a16:creationId xmlns:a16="http://schemas.microsoft.com/office/drawing/2014/main" xmlns="" id="{0DDD9759-2C08-3A4B-AB99-E4CFF47FCBEB}"/>
              </a:ext>
            </a:extLst>
          </p:cNvPr>
          <p:cNvSpPr txBox="1">
            <a:spLocks noChangeArrowheads="1"/>
          </p:cNvSpPr>
          <p:nvPr/>
        </p:nvSpPr>
        <p:spPr bwMode="auto">
          <a:xfrm>
            <a:off x="5027074" y="3987500"/>
            <a:ext cx="2297104" cy="11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Aft>
                <a:spcPct val="0"/>
              </a:spcAft>
              <a:buClr>
                <a:srgbClr val="5EA1DF"/>
              </a:buClr>
              <a:buSzPct val="70000"/>
              <a:buFont typeface="Webdings" pitchFamily="18" charset="2"/>
              <a:buNone/>
            </a:pPr>
            <a:r>
              <a:rPr lang="en-US" altLang="en-US" sz="1800" b="1" dirty="0">
                <a:latin typeface="+mn-lt"/>
                <a:ea typeface="MS PGothic" pitchFamily="34" charset="-128"/>
                <a:cs typeface="Arial" pitchFamily="34" charset="0"/>
              </a:rPr>
              <a:t>Moderate Approach</a:t>
            </a:r>
          </a:p>
          <a:p>
            <a:pPr algn="ctr" eaLnBrk="1" fontAlgn="base" hangingPunct="1">
              <a:spcAft>
                <a:spcPct val="0"/>
              </a:spcAft>
              <a:buClr>
                <a:srgbClr val="5EA1DF"/>
              </a:buClr>
              <a:buSzPct val="70000"/>
              <a:buFont typeface="Webdings" pitchFamily="18" charset="2"/>
              <a:buNone/>
            </a:pPr>
            <a:r>
              <a:rPr lang="en-US" altLang="en-US" sz="1600" b="1" dirty="0">
                <a:solidFill>
                  <a:schemeClr val="accent1"/>
                </a:solidFill>
                <a:latin typeface="+mn-lt"/>
                <a:ea typeface="MS PGothic" pitchFamily="34" charset="-128"/>
                <a:cs typeface="Arial" pitchFamily="34" charset="0"/>
              </a:rPr>
              <a:t>60% </a:t>
            </a:r>
            <a:r>
              <a:rPr lang="en-US" altLang="en-US" sz="1600" dirty="0">
                <a:solidFill>
                  <a:schemeClr val="accent1"/>
                </a:solidFill>
                <a:latin typeface="+mn-lt"/>
                <a:ea typeface="MS PGothic" pitchFamily="34" charset="-128"/>
                <a:cs typeface="Arial" pitchFamily="34" charset="0"/>
              </a:rPr>
              <a:t>Stocks</a:t>
            </a:r>
          </a:p>
          <a:p>
            <a:pPr algn="ctr" eaLnBrk="1" fontAlgn="base" hangingPunct="1">
              <a:spcAft>
                <a:spcPct val="0"/>
              </a:spcAft>
              <a:buClr>
                <a:srgbClr val="5EA1DF"/>
              </a:buClr>
              <a:buSzPct val="70000"/>
              <a:buFont typeface="Webdings" pitchFamily="18" charset="2"/>
              <a:buNone/>
            </a:pPr>
            <a:r>
              <a:rPr lang="en-US" altLang="en-US" sz="1600" b="1" dirty="0">
                <a:solidFill>
                  <a:schemeClr val="accent2"/>
                </a:solidFill>
                <a:latin typeface="+mn-lt"/>
                <a:ea typeface="MS PGothic" pitchFamily="34" charset="-128"/>
                <a:cs typeface="Arial" pitchFamily="34" charset="0"/>
              </a:rPr>
              <a:t>27% </a:t>
            </a:r>
            <a:r>
              <a:rPr lang="en-US" altLang="en-US" sz="1600" dirty="0">
                <a:solidFill>
                  <a:schemeClr val="accent2"/>
                </a:solidFill>
                <a:latin typeface="+mn-lt"/>
                <a:ea typeface="MS PGothic" pitchFamily="34" charset="-128"/>
                <a:cs typeface="Arial" pitchFamily="34" charset="0"/>
              </a:rPr>
              <a:t>Bonds</a:t>
            </a:r>
          </a:p>
          <a:p>
            <a:pPr algn="ctr" eaLnBrk="1" fontAlgn="base" hangingPunct="1">
              <a:spcAft>
                <a:spcPct val="0"/>
              </a:spcAft>
              <a:buClr>
                <a:srgbClr val="5EA1DF"/>
              </a:buClr>
              <a:buSzPct val="70000"/>
              <a:buFont typeface="Webdings" pitchFamily="18" charset="2"/>
              <a:buNone/>
            </a:pPr>
            <a:r>
              <a:rPr lang="en-US" altLang="en-US" sz="1600" b="1" dirty="0">
                <a:solidFill>
                  <a:schemeClr val="accent3"/>
                </a:solidFill>
                <a:latin typeface="+mn-lt"/>
                <a:ea typeface="MS PGothic" pitchFamily="34" charset="-128"/>
                <a:cs typeface="Arial" pitchFamily="34" charset="0"/>
              </a:rPr>
              <a:t>13% </a:t>
            </a:r>
            <a:r>
              <a:rPr lang="en-US" altLang="en-US" sz="1600" dirty="0">
                <a:solidFill>
                  <a:schemeClr val="accent3"/>
                </a:solidFill>
                <a:latin typeface="+mn-lt"/>
                <a:ea typeface="MS PGothic" pitchFamily="34" charset="-128"/>
                <a:cs typeface="Arial" pitchFamily="34" charset="0"/>
              </a:rPr>
              <a:t>Cash</a:t>
            </a:r>
          </a:p>
        </p:txBody>
      </p:sp>
      <p:sp>
        <p:nvSpPr>
          <p:cNvPr id="9" name="Text Box 5">
            <a:extLst>
              <a:ext uri="{FF2B5EF4-FFF2-40B4-BE49-F238E27FC236}">
                <a16:creationId xmlns:a16="http://schemas.microsoft.com/office/drawing/2014/main" xmlns="" id="{726E66EB-77B6-6742-B7C3-60CE6FFDFCAC}"/>
              </a:ext>
            </a:extLst>
          </p:cNvPr>
          <p:cNvSpPr txBox="1">
            <a:spLocks noChangeArrowheads="1"/>
          </p:cNvSpPr>
          <p:nvPr/>
        </p:nvSpPr>
        <p:spPr bwMode="auto">
          <a:xfrm>
            <a:off x="8999769" y="3979947"/>
            <a:ext cx="2670603" cy="11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Aft>
                <a:spcPct val="0"/>
              </a:spcAft>
              <a:buClr>
                <a:srgbClr val="5EA1DF"/>
              </a:buClr>
              <a:buSzPct val="70000"/>
              <a:buFont typeface="Webdings" pitchFamily="18" charset="2"/>
              <a:buNone/>
            </a:pPr>
            <a:r>
              <a:rPr lang="en-US" altLang="en-US" sz="1800" b="1" dirty="0">
                <a:latin typeface="+mn-lt"/>
                <a:ea typeface="MS PGothic" pitchFamily="34" charset="-128"/>
                <a:cs typeface="Arial" pitchFamily="34" charset="0"/>
              </a:rPr>
              <a:t>Conservative Approach</a:t>
            </a:r>
          </a:p>
          <a:p>
            <a:pPr algn="ctr" eaLnBrk="1" fontAlgn="base" hangingPunct="1">
              <a:spcAft>
                <a:spcPct val="0"/>
              </a:spcAft>
              <a:buClr>
                <a:srgbClr val="5EA1DF"/>
              </a:buClr>
              <a:buSzPct val="70000"/>
              <a:buFont typeface="Webdings" pitchFamily="18" charset="2"/>
              <a:buNone/>
            </a:pPr>
            <a:r>
              <a:rPr lang="en-US" altLang="en-US" sz="1600" b="1" dirty="0">
                <a:solidFill>
                  <a:schemeClr val="accent1"/>
                </a:solidFill>
                <a:latin typeface="+mn-lt"/>
                <a:ea typeface="MS PGothic" pitchFamily="34" charset="-128"/>
                <a:cs typeface="Arial" pitchFamily="34" charset="0"/>
              </a:rPr>
              <a:t>30% </a:t>
            </a:r>
            <a:r>
              <a:rPr lang="en-US" altLang="en-US" sz="1600" dirty="0">
                <a:solidFill>
                  <a:schemeClr val="accent1"/>
                </a:solidFill>
                <a:latin typeface="+mn-lt"/>
                <a:ea typeface="MS PGothic" pitchFamily="34" charset="-128"/>
                <a:cs typeface="Arial" pitchFamily="34" charset="0"/>
              </a:rPr>
              <a:t>Stocks</a:t>
            </a:r>
          </a:p>
          <a:p>
            <a:pPr algn="ctr" eaLnBrk="1" fontAlgn="base" hangingPunct="1">
              <a:spcAft>
                <a:spcPct val="0"/>
              </a:spcAft>
              <a:buClr>
                <a:srgbClr val="5EA1DF"/>
              </a:buClr>
              <a:buSzPct val="70000"/>
              <a:buFont typeface="Webdings" pitchFamily="18" charset="2"/>
              <a:buNone/>
            </a:pPr>
            <a:r>
              <a:rPr lang="en-US" altLang="en-US" sz="1600" b="1" dirty="0">
                <a:solidFill>
                  <a:schemeClr val="accent2"/>
                </a:solidFill>
                <a:latin typeface="+mn-lt"/>
                <a:ea typeface="MS PGothic" pitchFamily="34" charset="-128"/>
                <a:cs typeface="Arial" pitchFamily="34" charset="0"/>
              </a:rPr>
              <a:t>47% </a:t>
            </a:r>
            <a:r>
              <a:rPr lang="en-US" altLang="en-US" sz="1600" dirty="0">
                <a:solidFill>
                  <a:schemeClr val="accent2"/>
                </a:solidFill>
                <a:latin typeface="+mn-lt"/>
                <a:ea typeface="MS PGothic" pitchFamily="34" charset="-128"/>
                <a:cs typeface="Arial" pitchFamily="34" charset="0"/>
              </a:rPr>
              <a:t>Bonds</a:t>
            </a:r>
          </a:p>
          <a:p>
            <a:pPr algn="ctr" eaLnBrk="1" fontAlgn="base" hangingPunct="1">
              <a:spcAft>
                <a:spcPct val="0"/>
              </a:spcAft>
              <a:buClr>
                <a:srgbClr val="5EA1DF"/>
              </a:buClr>
              <a:buSzPct val="70000"/>
              <a:buFont typeface="Webdings" pitchFamily="18" charset="2"/>
              <a:buNone/>
            </a:pPr>
            <a:r>
              <a:rPr lang="en-US" altLang="en-US" sz="1600" b="1" dirty="0">
                <a:solidFill>
                  <a:schemeClr val="accent3"/>
                </a:solidFill>
                <a:latin typeface="+mn-lt"/>
                <a:ea typeface="MS PGothic" pitchFamily="34" charset="-128"/>
                <a:cs typeface="Arial" pitchFamily="34" charset="0"/>
              </a:rPr>
              <a:t>23% </a:t>
            </a:r>
            <a:r>
              <a:rPr lang="en-US" altLang="en-US" sz="1600" dirty="0">
                <a:solidFill>
                  <a:schemeClr val="accent3"/>
                </a:solidFill>
                <a:latin typeface="+mn-lt"/>
                <a:ea typeface="MS PGothic" pitchFamily="34" charset="-128"/>
                <a:cs typeface="Arial" pitchFamily="34" charset="0"/>
              </a:rPr>
              <a:t>Cash</a:t>
            </a:r>
          </a:p>
        </p:txBody>
      </p:sp>
      <p:graphicFrame>
        <p:nvGraphicFramePr>
          <p:cNvPr id="10" name="Object 9">
            <a:extLst>
              <a:ext uri="{FF2B5EF4-FFF2-40B4-BE49-F238E27FC236}">
                <a16:creationId xmlns:a16="http://schemas.microsoft.com/office/drawing/2014/main" xmlns="" id="{BEB475BD-0037-A049-875F-CAE691C3BAF9}"/>
              </a:ext>
            </a:extLst>
          </p:cNvPr>
          <p:cNvGraphicFramePr>
            <a:graphicFrameLocks noChangeAspect="1"/>
          </p:cNvGraphicFramePr>
          <p:nvPr>
            <p:extLst>
              <p:ext uri="{D42A27DB-BD31-4B8C-83A1-F6EECF244321}">
                <p14:modId xmlns:p14="http://schemas.microsoft.com/office/powerpoint/2010/main" val="2755679989"/>
              </p:ext>
            </p:extLst>
          </p:nvPr>
        </p:nvGraphicFramePr>
        <p:xfrm>
          <a:off x="8244686" y="1938408"/>
          <a:ext cx="5005314" cy="283339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xmlns="" id="{D1D0A191-7878-0B49-98D1-2CBB635F9D86}"/>
              </a:ext>
            </a:extLst>
          </p:cNvPr>
          <p:cNvSpPr/>
          <p:nvPr/>
        </p:nvSpPr>
        <p:spPr>
          <a:xfrm>
            <a:off x="383459" y="5851082"/>
            <a:ext cx="11132963" cy="707886"/>
          </a:xfrm>
          <a:prstGeom prst="rect">
            <a:avLst/>
          </a:prstGeom>
        </p:spPr>
        <p:txBody>
          <a:bodyPr wrap="square">
            <a:spAutoFit/>
          </a:bodyPr>
          <a:lstStyle/>
          <a:p>
            <a:pPr fontAlgn="base">
              <a:spcAft>
                <a:spcPct val="0"/>
              </a:spcAft>
              <a:buFontTx/>
              <a:buNone/>
            </a:pPr>
            <a:r>
              <a:rPr lang="en-US" altLang="en-US" sz="1000" dirty="0">
                <a:ea typeface="MS PGothic" pitchFamily="34" charset="-128"/>
                <a:cs typeface="Arial" pitchFamily="34" charset="0"/>
              </a:rPr>
              <a:t>Hypothetical example of asset allocation percentages. Not a recommendation or representation of any particular investment. </a:t>
            </a:r>
            <a:r>
              <a:rPr lang="en-US" sz="1000" dirty="0">
                <a:cs typeface="Arial" pitchFamily="34" charset="0"/>
              </a:rPr>
              <a:t>Asset allocation is the act of balancing risk and reward by apportioning a portfolio’s assets according to an individual’s financial goals, risk tolerance, and investment horizon. Diversification is a technique that mixes a wide variety of investments within a portfolio. Neither asset allocation nor diversification assure a profit and do not protect against loss in a declining market. There are risks involved with investing including possible loss of principal.</a:t>
            </a:r>
            <a:endParaRPr lang="en-US" altLang="en-US" sz="1000" dirty="0">
              <a:ea typeface="MS PGothic" pitchFamily="34" charset="-128"/>
              <a:cs typeface="Arial" pitchFamily="34" charset="0"/>
            </a:endParaRPr>
          </a:p>
        </p:txBody>
      </p:sp>
      <p:cxnSp>
        <p:nvCxnSpPr>
          <p:cNvPr id="15" name="Straight Connector 14">
            <a:extLst>
              <a:ext uri="{FF2B5EF4-FFF2-40B4-BE49-F238E27FC236}">
                <a16:creationId xmlns:a16="http://schemas.microsoft.com/office/drawing/2014/main" xmlns="" id="{9B65762D-6391-2441-9AEE-ACB4C6F066FF}"/>
              </a:ext>
            </a:extLst>
          </p:cNvPr>
          <p:cNvCxnSpPr/>
          <p:nvPr/>
        </p:nvCxnSpPr>
        <p:spPr>
          <a:xfrm>
            <a:off x="4179575" y="1798820"/>
            <a:ext cx="0" cy="36576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9E0A5EB-5C5C-8D44-B1D6-4B7213D6D43C}"/>
              </a:ext>
            </a:extLst>
          </p:cNvPr>
          <p:cNvCxnSpPr/>
          <p:nvPr/>
        </p:nvCxnSpPr>
        <p:spPr>
          <a:xfrm>
            <a:off x="8196939" y="1798820"/>
            <a:ext cx="0" cy="36576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80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16="http://schemas.microsoft.com/office/drawing/2014/main"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2BEEBE6-F98D-6448-9D9B-C9111062C9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82195"/>
            <a:ext cx="7839307" cy="5226205"/>
          </a:xfrm>
          <a:prstGeom prst="rect">
            <a:avLst/>
          </a:prstGeom>
        </p:spPr>
      </p:pic>
      <p:sp>
        <p:nvSpPr>
          <p:cNvPr id="2" name="Title 1">
            <a:extLst>
              <a:ext uri="{FF2B5EF4-FFF2-40B4-BE49-F238E27FC236}">
                <a16:creationId xmlns:a16="http://schemas.microsoft.com/office/drawing/2014/main" xmlns="" id="{2B586B8B-992E-054D-A1FD-D20D05980D98}"/>
              </a:ext>
            </a:extLst>
          </p:cNvPr>
          <p:cNvSpPr>
            <a:spLocks noGrp="1"/>
          </p:cNvSpPr>
          <p:nvPr>
            <p:ph type="title"/>
          </p:nvPr>
        </p:nvSpPr>
        <p:spPr/>
        <p:txBody>
          <a:bodyPr/>
          <a:lstStyle/>
          <a:p>
            <a:r>
              <a:rPr lang="en-US" dirty="0"/>
              <a:t>Build My Own</a:t>
            </a:r>
          </a:p>
        </p:txBody>
      </p:sp>
      <p:sp>
        <p:nvSpPr>
          <p:cNvPr id="5" name="Rectangle 4">
            <a:extLst>
              <a:ext uri="{FF2B5EF4-FFF2-40B4-BE49-F238E27FC236}">
                <a16:creationId xmlns:a16="http://schemas.microsoft.com/office/drawing/2014/main" xmlns="" id="{6D9EB5FE-C2D4-514E-BB69-74A537582892}"/>
              </a:ext>
            </a:extLst>
          </p:cNvPr>
          <p:cNvSpPr/>
          <p:nvPr/>
        </p:nvSpPr>
        <p:spPr>
          <a:xfrm>
            <a:off x="6649991" y="1979872"/>
            <a:ext cx="4546837" cy="891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91757B6E-B17C-B646-8261-F57CBC2CCDA8}"/>
              </a:ext>
            </a:extLst>
          </p:cNvPr>
          <p:cNvSpPr/>
          <p:nvPr/>
        </p:nvSpPr>
        <p:spPr>
          <a:xfrm>
            <a:off x="6649991" y="2944529"/>
            <a:ext cx="4546837" cy="891453"/>
          </a:xfrm>
          <a:prstGeom prst="rect">
            <a:avLst/>
          </a:prstGeom>
          <a:solidFill>
            <a:srgbClr val="00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29A112D-241E-074E-831A-AB8D40B6BCD7}"/>
              </a:ext>
            </a:extLst>
          </p:cNvPr>
          <p:cNvSpPr/>
          <p:nvPr/>
        </p:nvSpPr>
        <p:spPr>
          <a:xfrm>
            <a:off x="6649989" y="3931682"/>
            <a:ext cx="4546837" cy="891453"/>
          </a:xfrm>
          <a:prstGeom prst="rect">
            <a:avLst/>
          </a:prstGeom>
          <a:solidFill>
            <a:srgbClr val="005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8BD47ACC-5A30-3B4A-A4C1-7A968A0A21B9}"/>
              </a:ext>
            </a:extLst>
          </p:cNvPr>
          <p:cNvSpPr/>
          <p:nvPr/>
        </p:nvSpPr>
        <p:spPr>
          <a:xfrm>
            <a:off x="6649988" y="4899155"/>
            <a:ext cx="4546837" cy="891453"/>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A7ECAEBD-8EB5-6545-A3F3-E00BB0F3405C}"/>
              </a:ext>
            </a:extLst>
          </p:cNvPr>
          <p:cNvSpPr/>
          <p:nvPr/>
        </p:nvSpPr>
        <p:spPr>
          <a:xfrm>
            <a:off x="6895615" y="5121890"/>
            <a:ext cx="2719014" cy="369332"/>
          </a:xfrm>
          <a:prstGeom prst="rect">
            <a:avLst/>
          </a:prstGeom>
        </p:spPr>
        <p:txBody>
          <a:bodyPr wrap="square">
            <a:spAutoFit/>
          </a:bodyPr>
          <a:lstStyle/>
          <a:p>
            <a:pPr lvl="0"/>
            <a:r>
              <a:rPr lang="en-US" dirty="0">
                <a:solidFill>
                  <a:schemeClr val="bg1"/>
                </a:solidFill>
                <a:sym typeface="Wingdings" panose="05000000000000000000" pitchFamily="2" charset="2"/>
              </a:rPr>
              <a:t> </a:t>
            </a:r>
            <a:r>
              <a:rPr lang="en-US" dirty="0">
                <a:solidFill>
                  <a:schemeClr val="bg1"/>
                </a:solidFill>
              </a:rPr>
              <a:t>Review &amp; rebalance</a:t>
            </a:r>
          </a:p>
        </p:txBody>
      </p:sp>
      <p:sp>
        <p:nvSpPr>
          <p:cNvPr id="10" name="Rectangle 9">
            <a:extLst>
              <a:ext uri="{FF2B5EF4-FFF2-40B4-BE49-F238E27FC236}">
                <a16:creationId xmlns:a16="http://schemas.microsoft.com/office/drawing/2014/main" xmlns="" id="{670BEB7D-FD05-CF4A-AB09-C23AB58EE69E}"/>
              </a:ext>
            </a:extLst>
          </p:cNvPr>
          <p:cNvSpPr/>
          <p:nvPr/>
        </p:nvSpPr>
        <p:spPr>
          <a:xfrm>
            <a:off x="6895615" y="2105998"/>
            <a:ext cx="3991415" cy="646331"/>
          </a:xfrm>
          <a:prstGeom prst="rect">
            <a:avLst/>
          </a:prstGeom>
        </p:spPr>
        <p:txBody>
          <a:bodyPr wrap="square">
            <a:spAutoFit/>
          </a:bodyPr>
          <a:lstStyle/>
          <a:p>
            <a:pPr lvl="0"/>
            <a:r>
              <a:rPr lang="en-US" dirty="0">
                <a:solidFill>
                  <a:schemeClr val="bg1"/>
                </a:solidFill>
                <a:sym typeface="Wingdings" panose="05000000000000000000" pitchFamily="2" charset="2"/>
              </a:rPr>
              <a:t> </a:t>
            </a:r>
            <a:r>
              <a:rPr lang="en-US" dirty="0">
                <a:solidFill>
                  <a:schemeClr val="bg1"/>
                </a:solidFill>
              </a:rPr>
              <a:t>Know your asset classes &amp; the </a:t>
            </a:r>
            <a:br>
              <a:rPr lang="en-US" dirty="0">
                <a:solidFill>
                  <a:schemeClr val="bg1"/>
                </a:solidFill>
              </a:rPr>
            </a:br>
            <a:r>
              <a:rPr lang="en-US" dirty="0">
                <a:solidFill>
                  <a:schemeClr val="bg1"/>
                </a:solidFill>
              </a:rPr>
              <a:t>    investment styles</a:t>
            </a:r>
          </a:p>
        </p:txBody>
      </p:sp>
      <p:sp>
        <p:nvSpPr>
          <p:cNvPr id="11" name="Rectangle 10">
            <a:extLst>
              <a:ext uri="{FF2B5EF4-FFF2-40B4-BE49-F238E27FC236}">
                <a16:creationId xmlns:a16="http://schemas.microsoft.com/office/drawing/2014/main" xmlns="" id="{F7F0A187-B5AB-F74F-80EB-8155BDD3B1AA}"/>
              </a:ext>
            </a:extLst>
          </p:cNvPr>
          <p:cNvSpPr/>
          <p:nvPr/>
        </p:nvSpPr>
        <p:spPr>
          <a:xfrm>
            <a:off x="6897084" y="3090552"/>
            <a:ext cx="4301210" cy="646331"/>
          </a:xfrm>
          <a:prstGeom prst="rect">
            <a:avLst/>
          </a:prstGeom>
        </p:spPr>
        <p:txBody>
          <a:bodyPr wrap="square">
            <a:spAutoFit/>
          </a:bodyPr>
          <a:lstStyle/>
          <a:p>
            <a:pPr lvl="0"/>
            <a:r>
              <a:rPr lang="en-US" dirty="0">
                <a:solidFill>
                  <a:schemeClr val="bg1"/>
                </a:solidFill>
                <a:sym typeface="Wingdings" panose="05000000000000000000" pitchFamily="2" charset="2"/>
              </a:rPr>
              <a:t> </a:t>
            </a:r>
            <a:r>
              <a:rPr lang="en-US" dirty="0">
                <a:solidFill>
                  <a:schemeClr val="bg1"/>
                </a:solidFill>
              </a:rPr>
              <a:t>Determine what type of investor          you are</a:t>
            </a:r>
          </a:p>
        </p:txBody>
      </p:sp>
      <p:sp>
        <p:nvSpPr>
          <p:cNvPr id="12" name="Rectangle 11">
            <a:extLst>
              <a:ext uri="{FF2B5EF4-FFF2-40B4-BE49-F238E27FC236}">
                <a16:creationId xmlns:a16="http://schemas.microsoft.com/office/drawing/2014/main" xmlns="" id="{8F504F60-A42D-BA4F-9B23-A377CFAD8B8C}"/>
              </a:ext>
            </a:extLst>
          </p:cNvPr>
          <p:cNvSpPr/>
          <p:nvPr/>
        </p:nvSpPr>
        <p:spPr>
          <a:xfrm>
            <a:off x="6897084" y="4161886"/>
            <a:ext cx="2861681" cy="369332"/>
          </a:xfrm>
          <a:prstGeom prst="rect">
            <a:avLst/>
          </a:prstGeom>
        </p:spPr>
        <p:txBody>
          <a:bodyPr wrap="square">
            <a:spAutoFit/>
          </a:bodyPr>
          <a:lstStyle/>
          <a:p>
            <a:pPr lvl="0"/>
            <a:r>
              <a:rPr lang="en-US" dirty="0">
                <a:solidFill>
                  <a:schemeClr val="bg1"/>
                </a:solidFill>
                <a:sym typeface="Wingdings" panose="05000000000000000000" pitchFamily="2" charset="2"/>
              </a:rPr>
              <a:t> </a:t>
            </a:r>
            <a:r>
              <a:rPr lang="en-US" dirty="0">
                <a:solidFill>
                  <a:schemeClr val="bg1"/>
                </a:solidFill>
              </a:rPr>
              <a:t>Diversify your portfolio</a:t>
            </a:r>
          </a:p>
        </p:txBody>
      </p:sp>
    </p:spTree>
    <p:extLst>
      <p:ext uri="{BB962C8B-B14F-4D97-AF65-F5344CB8AC3E}">
        <p14:creationId xmlns:p14="http://schemas.microsoft.com/office/powerpoint/2010/main" val="67439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5DF9B618-4E19-634C-A570-27C332CA673E}"/>
              </a:ext>
            </a:extLst>
          </p:cNvPr>
          <p:cNvSpPr/>
          <p:nvPr/>
        </p:nvSpPr>
        <p:spPr>
          <a:xfrm>
            <a:off x="-7957" y="1038399"/>
            <a:ext cx="12199957" cy="539712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EE37B27-6341-5346-B91F-508E94BE9DD1}"/>
              </a:ext>
            </a:extLst>
          </p:cNvPr>
          <p:cNvSpPr>
            <a:spLocks noGrp="1"/>
          </p:cNvSpPr>
          <p:nvPr>
            <p:ph type="title"/>
          </p:nvPr>
        </p:nvSpPr>
        <p:spPr/>
        <p:txBody>
          <a:bodyPr/>
          <a:lstStyle/>
          <a:p>
            <a:r>
              <a:rPr lang="en-US" dirty="0" smtClean="0"/>
              <a:t>Investment Notes</a:t>
            </a:r>
            <a:endParaRPr lang="en-US" dirty="0"/>
          </a:p>
        </p:txBody>
      </p:sp>
      <p:sp>
        <p:nvSpPr>
          <p:cNvPr id="21" name="Text Box 7"/>
          <p:cNvSpPr txBox="1">
            <a:spLocks noChangeArrowheads="1"/>
          </p:cNvSpPr>
          <p:nvPr/>
        </p:nvSpPr>
        <p:spPr bwMode="auto">
          <a:xfrm>
            <a:off x="639077" y="1382469"/>
            <a:ext cx="1110842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
                <a:srgbClr val="075DB0"/>
              </a:buClr>
              <a:buNone/>
            </a:pPr>
            <a:r>
              <a:rPr lang="en-US" sz="1200" dirty="0">
                <a:solidFill>
                  <a:schemeClr val="bg1"/>
                </a:solidFill>
                <a:latin typeface="+mn-lt"/>
              </a:rPr>
              <a:t>Please consider an investment option’s objectives, risks, fees, and expenses carefully before investing</a:t>
            </a:r>
            <a:r>
              <a:rPr lang="en-US" sz="1200" dirty="0" smtClean="0">
                <a:solidFill>
                  <a:schemeClr val="bg1"/>
                </a:solidFill>
                <a:latin typeface="+mn-lt"/>
              </a:rPr>
              <a:t>.. You could lose money by investing.</a:t>
            </a:r>
            <a:endParaRPr lang="en-US" altLang="en-US" sz="1200" dirty="0" smtClean="0">
              <a:solidFill>
                <a:schemeClr val="bg1"/>
              </a:solidFill>
              <a:latin typeface="+mn-lt"/>
              <a:ea typeface="MS PGothic" pitchFamily="34" charset="-128"/>
            </a:endParaRPr>
          </a:p>
          <a:p>
            <a:pPr>
              <a:spcBef>
                <a:spcPct val="0"/>
              </a:spcBef>
              <a:buClr>
                <a:srgbClr val="075DB0"/>
              </a:buClr>
              <a:buNone/>
            </a:pPr>
            <a:endParaRPr lang="en-US" altLang="en-US" sz="1200" dirty="0">
              <a:solidFill>
                <a:schemeClr val="bg1"/>
              </a:solidFill>
              <a:latin typeface="+mn-lt"/>
              <a:ea typeface="MS PGothic" pitchFamily="34" charset="-128"/>
            </a:endParaRPr>
          </a:p>
          <a:p>
            <a:pPr>
              <a:spcBef>
                <a:spcPct val="0"/>
              </a:spcBef>
              <a:buClr>
                <a:srgbClr val="075DB0"/>
              </a:buClr>
              <a:buNone/>
            </a:pPr>
            <a:r>
              <a:rPr lang="en-US" altLang="en-US" sz="1200" dirty="0" smtClean="0">
                <a:solidFill>
                  <a:schemeClr val="bg1"/>
                </a:solidFill>
                <a:latin typeface="+mn-lt"/>
                <a:ea typeface="MS PGothic" pitchFamily="34" charset="-128"/>
              </a:rPr>
              <a:t>If </a:t>
            </a:r>
            <a:r>
              <a:rPr lang="en-US" altLang="en-US" sz="1200" dirty="0">
                <a:solidFill>
                  <a:schemeClr val="bg1"/>
                </a:solidFill>
                <a:latin typeface="+mn-lt"/>
                <a:ea typeface="MS PGothic" pitchFamily="34" charset="-128"/>
              </a:rPr>
              <a:t>a retirement plan fully or partially terminates its investment in The Guaranteed Interest Account (GIA), SF </a:t>
            </a:r>
            <a:r>
              <a:rPr lang="en-US" altLang="en-US" sz="1200" dirty="0" smtClean="0">
                <a:solidFill>
                  <a:schemeClr val="bg1"/>
                </a:solidFill>
                <a:latin typeface="+mn-lt"/>
                <a:ea typeface="MS PGothic" pitchFamily="34" charset="-128"/>
              </a:rPr>
              <a:t>Guaranteed</a:t>
            </a:r>
            <a:r>
              <a:rPr lang="en-US" altLang="en-US" sz="1200" dirty="0">
                <a:solidFill>
                  <a:schemeClr val="bg1"/>
                </a:solidFill>
                <a:latin typeface="+mn-lt"/>
                <a:ea typeface="MS PGothic" pitchFamily="34" charset="-128"/>
              </a:rPr>
              <a:t>, Fixed Interest Account or SAGIC investment option, the plan receives the liquidation value of its </a:t>
            </a:r>
            <a:r>
              <a:rPr lang="en-US" altLang="en-US" sz="1200" dirty="0" smtClean="0">
                <a:solidFill>
                  <a:schemeClr val="bg1"/>
                </a:solidFill>
                <a:latin typeface="+mn-lt"/>
                <a:ea typeface="MS PGothic" pitchFamily="34" charset="-128"/>
              </a:rPr>
              <a:t>investment</a:t>
            </a:r>
            <a:r>
              <a:rPr lang="en-US" altLang="en-US" sz="1200" dirty="0">
                <a:solidFill>
                  <a:schemeClr val="bg1"/>
                </a:solidFill>
                <a:latin typeface="+mn-lt"/>
                <a:ea typeface="MS PGothic" pitchFamily="34" charset="-128"/>
              </a:rPr>
              <a:t>, which may either be more or less than the book value of its investment.  As a result of this adjustment, a </a:t>
            </a:r>
            <a:r>
              <a:rPr lang="en-US" altLang="en-US" sz="1200" dirty="0" smtClean="0">
                <a:solidFill>
                  <a:schemeClr val="bg1"/>
                </a:solidFill>
                <a:latin typeface="+mn-lt"/>
                <a:ea typeface="MS PGothic" pitchFamily="34" charset="-128"/>
              </a:rPr>
              <a:t>participant’s </a:t>
            </a:r>
            <a:r>
              <a:rPr lang="en-US" altLang="en-US" sz="1200" dirty="0">
                <a:solidFill>
                  <a:schemeClr val="bg1"/>
                </a:solidFill>
                <a:latin typeface="+mn-lt"/>
                <a:ea typeface="MS PGothic" pitchFamily="34" charset="-128"/>
              </a:rPr>
              <a:t>account balance may be either increased or decreased if the plan fully or partially terminates the </a:t>
            </a:r>
            <a:r>
              <a:rPr lang="en-US" altLang="en-US" sz="1200" dirty="0" smtClean="0">
                <a:solidFill>
                  <a:schemeClr val="bg1"/>
                </a:solidFill>
                <a:latin typeface="+mn-lt"/>
                <a:ea typeface="MS PGothic" pitchFamily="34" charset="-128"/>
              </a:rPr>
              <a:t>contract </a:t>
            </a:r>
            <a:r>
              <a:rPr lang="en-US" altLang="en-US" sz="1200" dirty="0">
                <a:solidFill>
                  <a:schemeClr val="bg1"/>
                </a:solidFill>
                <a:latin typeface="+mn-lt"/>
                <a:ea typeface="MS PGothic" pitchFamily="34" charset="-128"/>
              </a:rPr>
              <a:t>with </a:t>
            </a:r>
            <a:r>
              <a:rPr lang="en-US" altLang="en-US" sz="1200" dirty="0" smtClean="0">
                <a:solidFill>
                  <a:schemeClr val="bg1"/>
                </a:solidFill>
                <a:latin typeface="+mn-lt"/>
                <a:ea typeface="MS PGothic" pitchFamily="34" charset="-128"/>
              </a:rPr>
              <a:t>MassMutual. </a:t>
            </a:r>
            <a:r>
              <a:rPr lang="en-US" sz="1200" dirty="0" smtClean="0">
                <a:solidFill>
                  <a:schemeClr val="bg1"/>
                </a:solidFill>
                <a:latin typeface="+mn-lt"/>
                <a:ea typeface="Times New Roman" panose="02020603050405020304" pitchFamily="18" charset="0"/>
                <a:cs typeface="Arial" panose="020B0604020202020204" pitchFamily="34" charset="0"/>
              </a:rPr>
              <a:t>You </a:t>
            </a:r>
            <a:r>
              <a:rPr lang="en-US" sz="1200" dirty="0">
                <a:solidFill>
                  <a:schemeClr val="bg1"/>
                </a:solidFill>
                <a:latin typeface="+mn-lt"/>
                <a:ea typeface="Times New Roman" panose="02020603050405020304" pitchFamily="18" charset="0"/>
                <a:cs typeface="Arial" panose="020B0604020202020204" pitchFamily="34" charset="0"/>
              </a:rPr>
              <a:t>could lose money by investing in the fund. Although the fund seeks to preserve the value of your investment at $1.00 per share, it cannot guarantee it will do so. An investment in the fund is not insured or guaranteed by the Federal Deposit Insurance Corporation or any other government agency. The fund’s sponsor has no legal obligation to provide financial support to the fund, and you should not expect that the sponsor will provide financial support to the fund at any time.</a:t>
            </a:r>
          </a:p>
          <a:p>
            <a:pPr>
              <a:spcBef>
                <a:spcPct val="0"/>
              </a:spcBef>
              <a:buClr>
                <a:srgbClr val="075DB0"/>
              </a:buClr>
              <a:buNone/>
            </a:pPr>
            <a:endParaRPr lang="en-US" altLang="en-US" sz="1200" dirty="0">
              <a:solidFill>
                <a:schemeClr val="bg1"/>
              </a:solidFill>
              <a:latin typeface="+mn-lt"/>
              <a:ea typeface="MS PGothic" pitchFamily="34" charset="-128"/>
            </a:endParaRPr>
          </a:p>
          <a:p>
            <a:pPr>
              <a:spcBef>
                <a:spcPct val="0"/>
              </a:spcBef>
              <a:buClr>
                <a:srgbClr val="075DB0"/>
              </a:buClr>
              <a:buNone/>
            </a:pPr>
            <a:r>
              <a:rPr lang="en-US" altLang="en-US" sz="1200" dirty="0" smtClean="0">
                <a:solidFill>
                  <a:schemeClr val="bg1"/>
                </a:solidFill>
                <a:latin typeface="+mn-lt"/>
                <a:ea typeface="MS PGothic" pitchFamily="34" charset="-128"/>
              </a:rPr>
              <a:t>Risks </a:t>
            </a:r>
            <a:r>
              <a:rPr lang="en-US" altLang="en-US" sz="1200" dirty="0">
                <a:solidFill>
                  <a:schemeClr val="bg1"/>
                </a:solidFill>
                <a:latin typeface="+mn-lt"/>
                <a:ea typeface="MS PGothic" pitchFamily="34" charset="-128"/>
              </a:rPr>
              <a:t>of investing in inflation-protected bond investments include credit risk and interest rate risk. Neither the bond </a:t>
            </a:r>
            <a:r>
              <a:rPr lang="en-US" altLang="en-US" sz="1200" dirty="0" smtClean="0">
                <a:solidFill>
                  <a:schemeClr val="bg1"/>
                </a:solidFill>
                <a:latin typeface="+mn-lt"/>
                <a:ea typeface="MS PGothic" pitchFamily="34" charset="-128"/>
              </a:rPr>
              <a:t>investment </a:t>
            </a:r>
            <a:r>
              <a:rPr lang="en-US" altLang="en-US" sz="1200" dirty="0">
                <a:solidFill>
                  <a:schemeClr val="bg1"/>
                </a:solidFill>
                <a:latin typeface="+mn-lt"/>
                <a:ea typeface="MS PGothic" pitchFamily="34" charset="-128"/>
              </a:rPr>
              <a:t>nor its yield is guaranteed by the U.S. Government.</a:t>
            </a:r>
          </a:p>
          <a:p>
            <a:pPr>
              <a:spcBef>
                <a:spcPct val="0"/>
              </a:spcBef>
              <a:buClr>
                <a:srgbClr val="075DB0"/>
              </a:buClr>
              <a:buNone/>
            </a:pPr>
            <a:endParaRPr lang="en-US" altLang="en-US" sz="1200" dirty="0">
              <a:solidFill>
                <a:schemeClr val="bg1"/>
              </a:solidFill>
              <a:latin typeface="+mn-lt"/>
              <a:ea typeface="MS PGothic" pitchFamily="34" charset="-128"/>
            </a:endParaRPr>
          </a:p>
          <a:p>
            <a:pPr>
              <a:spcBef>
                <a:spcPct val="0"/>
              </a:spcBef>
              <a:buClr>
                <a:srgbClr val="075DB0"/>
              </a:buClr>
              <a:buNone/>
            </a:pPr>
            <a:r>
              <a:rPr lang="en-US" altLang="en-US" sz="1200" dirty="0" smtClean="0">
                <a:solidFill>
                  <a:schemeClr val="bg1"/>
                </a:solidFill>
                <a:latin typeface="+mn-lt"/>
                <a:ea typeface="MS PGothic" pitchFamily="34" charset="-128"/>
              </a:rPr>
              <a:t>High </a:t>
            </a:r>
            <a:r>
              <a:rPr lang="en-US" altLang="en-US" sz="1200" dirty="0">
                <a:solidFill>
                  <a:schemeClr val="bg1"/>
                </a:solidFill>
                <a:latin typeface="+mn-lt"/>
                <a:ea typeface="MS PGothic" pitchFamily="34" charset="-128"/>
              </a:rPr>
              <a:t>yield bond investments are generally subject to greater market fluctuations and risk of loss of income and </a:t>
            </a:r>
            <a:r>
              <a:rPr lang="en-US" altLang="en-US" sz="1200" dirty="0" smtClean="0">
                <a:solidFill>
                  <a:schemeClr val="bg1"/>
                </a:solidFill>
                <a:latin typeface="+mn-lt"/>
                <a:ea typeface="MS PGothic" pitchFamily="34" charset="-128"/>
              </a:rPr>
              <a:t>principal </a:t>
            </a:r>
            <a:r>
              <a:rPr lang="en-US" altLang="en-US" sz="1200" dirty="0">
                <a:solidFill>
                  <a:schemeClr val="bg1"/>
                </a:solidFill>
                <a:latin typeface="+mn-lt"/>
                <a:ea typeface="MS PGothic" pitchFamily="34" charset="-128"/>
              </a:rPr>
              <a:t>than lower yielding debt securities investments.</a:t>
            </a:r>
          </a:p>
          <a:p>
            <a:pPr>
              <a:spcBef>
                <a:spcPct val="0"/>
              </a:spcBef>
              <a:buClr>
                <a:srgbClr val="075DB0"/>
              </a:buClr>
              <a:buNone/>
            </a:pPr>
            <a:endParaRPr lang="en-US" altLang="en-US" sz="1200" dirty="0">
              <a:solidFill>
                <a:schemeClr val="bg1"/>
              </a:solidFill>
              <a:latin typeface="+mn-lt"/>
              <a:ea typeface="MS PGothic" pitchFamily="34" charset="-128"/>
            </a:endParaRPr>
          </a:p>
          <a:p>
            <a:pPr>
              <a:spcBef>
                <a:spcPct val="0"/>
              </a:spcBef>
              <a:buClr>
                <a:srgbClr val="075DB0"/>
              </a:buClr>
              <a:buNone/>
            </a:pPr>
            <a:r>
              <a:rPr lang="en-US" altLang="en-US" sz="1200" dirty="0" smtClean="0">
                <a:solidFill>
                  <a:schemeClr val="bg1"/>
                </a:solidFill>
                <a:latin typeface="+mn-lt"/>
                <a:ea typeface="MS PGothic" pitchFamily="34" charset="-128"/>
              </a:rPr>
              <a:t>Investment </a:t>
            </a:r>
            <a:r>
              <a:rPr lang="en-US" altLang="en-US" sz="1200" dirty="0">
                <a:solidFill>
                  <a:schemeClr val="bg1"/>
                </a:solidFill>
                <a:latin typeface="+mn-lt"/>
                <a:ea typeface="MS PGothic" pitchFamily="34" charset="-128"/>
              </a:rPr>
              <a:t>option(s) that track a benchmark index are professionally managed investments. However, the benchmark </a:t>
            </a:r>
            <a:r>
              <a:rPr lang="en-US" altLang="en-US" sz="1200" dirty="0" smtClean="0">
                <a:solidFill>
                  <a:schemeClr val="bg1"/>
                </a:solidFill>
                <a:latin typeface="+mn-lt"/>
                <a:ea typeface="MS PGothic" pitchFamily="34" charset="-128"/>
              </a:rPr>
              <a:t>index </a:t>
            </a:r>
            <a:r>
              <a:rPr lang="en-US" altLang="en-US" sz="1200" dirty="0">
                <a:solidFill>
                  <a:schemeClr val="bg1"/>
                </a:solidFill>
                <a:latin typeface="+mn-lt"/>
                <a:ea typeface="MS PGothic" pitchFamily="34" charset="-128"/>
              </a:rPr>
              <a:t>itself is unmanaged and does not incur fees or expenses and cannot be purchased directly for investment.</a:t>
            </a:r>
            <a:r>
              <a:rPr lang="en-US" altLang="en-US" sz="1200" dirty="0" smtClean="0">
                <a:solidFill>
                  <a:schemeClr val="bg1"/>
                </a:solidFill>
                <a:latin typeface="+mn-lt"/>
                <a:ea typeface="MS ??"/>
                <a:cs typeface="Times New Roman" pitchFamily="18" charset="0"/>
              </a:rPr>
              <a:t> </a:t>
            </a:r>
          </a:p>
          <a:p>
            <a:pPr>
              <a:spcBef>
                <a:spcPct val="0"/>
              </a:spcBef>
              <a:buClr>
                <a:srgbClr val="075DB0"/>
              </a:buClr>
              <a:buNone/>
            </a:pPr>
            <a:endParaRPr lang="en-US" altLang="en-US" sz="1200" dirty="0" smtClean="0">
              <a:solidFill>
                <a:schemeClr val="bg1"/>
              </a:solidFill>
              <a:latin typeface="+mn-lt"/>
              <a:ea typeface="MS PGothic" pitchFamily="34" charset="-128"/>
            </a:endParaRPr>
          </a:p>
          <a:p>
            <a:pPr>
              <a:spcBef>
                <a:spcPct val="0"/>
              </a:spcBef>
              <a:buClr>
                <a:srgbClr val="075DB0"/>
              </a:buClr>
              <a:buNone/>
            </a:pPr>
            <a:r>
              <a:rPr lang="en-US" altLang="en-US" sz="1200" dirty="0" smtClean="0">
                <a:solidFill>
                  <a:schemeClr val="bg1"/>
                </a:solidFill>
                <a:latin typeface="+mn-lt"/>
                <a:ea typeface="MS PGothic" pitchFamily="34" charset="-128"/>
              </a:rPr>
              <a:t>Participants </a:t>
            </a:r>
            <a:r>
              <a:rPr lang="en-US" altLang="en-US" sz="1200" dirty="0">
                <a:solidFill>
                  <a:schemeClr val="bg1"/>
                </a:solidFill>
                <a:latin typeface="+mn-lt"/>
                <a:ea typeface="MS PGothic" pitchFamily="34" charset="-128"/>
              </a:rPr>
              <a:t>with a large ownership interest in a company or employer stock investment option may have the </a:t>
            </a:r>
            <a:r>
              <a:rPr lang="en-US" altLang="en-US" sz="1200" dirty="0" smtClean="0">
                <a:solidFill>
                  <a:schemeClr val="bg1"/>
                </a:solidFill>
                <a:latin typeface="+mn-lt"/>
                <a:ea typeface="MS PGothic" pitchFamily="34" charset="-128"/>
              </a:rPr>
              <a:t>potential </a:t>
            </a:r>
            <a:r>
              <a:rPr lang="en-US" altLang="en-US" sz="1200" dirty="0">
                <a:solidFill>
                  <a:schemeClr val="bg1"/>
                </a:solidFill>
                <a:latin typeface="+mn-lt"/>
                <a:ea typeface="MS PGothic" pitchFamily="34" charset="-128"/>
              </a:rPr>
              <a:t>to manipulate the value of units of this investment option through their trading practices. As a result, special </a:t>
            </a:r>
            <a:r>
              <a:rPr lang="en-US" altLang="en-US" sz="1200" dirty="0" smtClean="0">
                <a:solidFill>
                  <a:schemeClr val="bg1"/>
                </a:solidFill>
                <a:latin typeface="+mn-lt"/>
                <a:ea typeface="MS PGothic" pitchFamily="34" charset="-128"/>
              </a:rPr>
              <a:t>transfer </a:t>
            </a:r>
            <a:r>
              <a:rPr lang="en-US" altLang="en-US" sz="1200" dirty="0">
                <a:solidFill>
                  <a:schemeClr val="bg1"/>
                </a:solidFill>
                <a:latin typeface="+mn-lt"/>
                <a:ea typeface="MS PGothic" pitchFamily="34" charset="-128"/>
              </a:rPr>
              <a:t>restrictions may apply. This type of investment option presents a higher degree of risk than diversified </a:t>
            </a:r>
            <a:r>
              <a:rPr lang="en-US" altLang="en-US" sz="1200" dirty="0" smtClean="0">
                <a:solidFill>
                  <a:schemeClr val="bg1"/>
                </a:solidFill>
                <a:latin typeface="+mn-lt"/>
                <a:ea typeface="MS PGothic" pitchFamily="34" charset="-128"/>
              </a:rPr>
              <a:t>investment </a:t>
            </a:r>
            <a:r>
              <a:rPr lang="en-US" altLang="en-US" sz="1200" dirty="0">
                <a:solidFill>
                  <a:schemeClr val="bg1"/>
                </a:solidFill>
                <a:latin typeface="+mn-lt"/>
                <a:ea typeface="MS PGothic" pitchFamily="34" charset="-128"/>
              </a:rPr>
              <a:t>options under the plan because it invests in the securities of a single company</a:t>
            </a:r>
            <a:r>
              <a:rPr lang="en-US" altLang="en-US" sz="1200" dirty="0" smtClean="0">
                <a:solidFill>
                  <a:schemeClr val="bg1"/>
                </a:solidFill>
                <a:latin typeface="+mn-lt"/>
                <a:ea typeface="MS PGothic" pitchFamily="34" charset="-128"/>
              </a:rPr>
              <a:t>.</a:t>
            </a:r>
            <a:endParaRPr lang="en-US" altLang="en-US" sz="1200" dirty="0">
              <a:solidFill>
                <a:schemeClr val="bg1"/>
              </a:solidFill>
              <a:latin typeface="+mn-lt"/>
              <a:ea typeface="MS ??"/>
              <a:cs typeface="Times New Roman" pitchFamily="18" charset="0"/>
            </a:endParaRPr>
          </a:p>
        </p:txBody>
      </p:sp>
    </p:spTree>
    <p:extLst>
      <p:ext uri="{BB962C8B-B14F-4D97-AF65-F5344CB8AC3E}">
        <p14:creationId xmlns:p14="http://schemas.microsoft.com/office/powerpoint/2010/main" val="17803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DF9B618-4E19-634C-A570-27C332CA673E}"/>
              </a:ext>
            </a:extLst>
          </p:cNvPr>
          <p:cNvSpPr/>
          <p:nvPr/>
        </p:nvSpPr>
        <p:spPr>
          <a:xfrm>
            <a:off x="-7957" y="1038399"/>
            <a:ext cx="12199957" cy="539712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EE37B27-6341-5346-B91F-508E94BE9DD1}"/>
              </a:ext>
            </a:extLst>
          </p:cNvPr>
          <p:cNvSpPr>
            <a:spLocks noGrp="1"/>
          </p:cNvSpPr>
          <p:nvPr>
            <p:ph type="title"/>
          </p:nvPr>
        </p:nvSpPr>
        <p:spPr/>
        <p:txBody>
          <a:bodyPr/>
          <a:lstStyle/>
          <a:p>
            <a:r>
              <a:rPr lang="en-US" dirty="0" smtClean="0"/>
              <a:t>Investment Notes</a:t>
            </a:r>
            <a:endParaRPr lang="en-US" dirty="0"/>
          </a:p>
        </p:txBody>
      </p:sp>
      <p:sp>
        <p:nvSpPr>
          <p:cNvPr id="21" name="Text Box 7"/>
          <p:cNvSpPr txBox="1">
            <a:spLocks noChangeArrowheads="1"/>
          </p:cNvSpPr>
          <p:nvPr/>
        </p:nvSpPr>
        <p:spPr bwMode="auto">
          <a:xfrm>
            <a:off x="887753" y="1212075"/>
            <a:ext cx="10637134" cy="474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Clr>
                <a:srgbClr val="075DB0"/>
              </a:buClr>
              <a:buNone/>
            </a:pPr>
            <a:r>
              <a:rPr lang="en-US" altLang="en-US" sz="1200" dirty="0" smtClean="0">
                <a:solidFill>
                  <a:schemeClr val="bg1"/>
                </a:solidFill>
                <a:latin typeface="+mn-lt"/>
                <a:ea typeface="MS PGothic" pitchFamily="34" charset="-128"/>
              </a:rPr>
              <a:t>Investments </a:t>
            </a:r>
            <a:r>
              <a:rPr lang="en-US" altLang="en-US" sz="1200" dirty="0">
                <a:solidFill>
                  <a:schemeClr val="bg1"/>
                </a:solidFill>
                <a:latin typeface="+mn-lt"/>
                <a:ea typeface="MS PGothic" pitchFamily="34" charset="-128"/>
              </a:rPr>
              <a:t>in companies with small or mid market capitalization (“small caps” or “mid caps”) may be subject </a:t>
            </a:r>
            <a:r>
              <a:rPr lang="en-US" altLang="en-US" sz="1200" dirty="0" smtClean="0">
                <a:solidFill>
                  <a:schemeClr val="bg1"/>
                </a:solidFill>
                <a:latin typeface="+mn-lt"/>
                <a:ea typeface="MS PGothic" pitchFamily="34" charset="-128"/>
              </a:rPr>
              <a:t>to special </a:t>
            </a:r>
            <a:r>
              <a:rPr lang="en-US" altLang="en-US" sz="1200" dirty="0">
                <a:solidFill>
                  <a:schemeClr val="bg1"/>
                </a:solidFill>
                <a:latin typeface="+mn-lt"/>
                <a:ea typeface="MS PGothic" pitchFamily="34" charset="-128"/>
              </a:rPr>
              <a:t>risks given their characteristic narrow markets, limited financial resources, and less liquid stocks, all of </a:t>
            </a:r>
            <a:r>
              <a:rPr lang="en-US" altLang="en-US" sz="1200" dirty="0" smtClean="0">
                <a:solidFill>
                  <a:schemeClr val="bg1"/>
                </a:solidFill>
                <a:latin typeface="+mn-lt"/>
                <a:ea typeface="MS PGothic" pitchFamily="34" charset="-128"/>
              </a:rPr>
              <a:t>which may </a:t>
            </a:r>
            <a:r>
              <a:rPr lang="en-US" altLang="en-US" sz="1200" dirty="0">
                <a:solidFill>
                  <a:schemeClr val="bg1"/>
                </a:solidFill>
                <a:latin typeface="+mn-lt"/>
                <a:ea typeface="MS PGothic" pitchFamily="34" charset="-128"/>
              </a:rPr>
              <a:t>cause price volatility.</a:t>
            </a:r>
          </a:p>
          <a:p>
            <a:pPr>
              <a:buClr>
                <a:srgbClr val="075DB0"/>
              </a:buClr>
              <a:buNone/>
            </a:pPr>
            <a:endParaRPr lang="en-US" altLang="en-US" sz="1200" dirty="0">
              <a:solidFill>
                <a:schemeClr val="bg1"/>
              </a:solidFill>
              <a:latin typeface="+mn-lt"/>
              <a:ea typeface="MS PGothic" pitchFamily="34" charset="-128"/>
            </a:endParaRPr>
          </a:p>
          <a:p>
            <a:pPr>
              <a:buClr>
                <a:srgbClr val="075DB0"/>
              </a:buClr>
              <a:buNone/>
            </a:pPr>
            <a:r>
              <a:rPr lang="en-US" altLang="en-US" sz="1200" dirty="0" smtClean="0">
                <a:solidFill>
                  <a:schemeClr val="bg1"/>
                </a:solidFill>
                <a:latin typeface="+mn-lt"/>
                <a:ea typeface="MS PGothic" pitchFamily="34" charset="-128"/>
              </a:rPr>
              <a:t>International/global </a:t>
            </a:r>
            <a:r>
              <a:rPr lang="en-US" altLang="en-US" sz="1200" dirty="0">
                <a:solidFill>
                  <a:schemeClr val="bg1"/>
                </a:solidFill>
                <a:latin typeface="+mn-lt"/>
                <a:ea typeface="MS PGothic" pitchFamily="34" charset="-128"/>
              </a:rPr>
              <a:t>investing can involve special risks, such as political changes and currency fluctuations. These </a:t>
            </a:r>
            <a:r>
              <a:rPr lang="en-US" altLang="en-US" sz="1200" dirty="0" smtClean="0">
                <a:solidFill>
                  <a:schemeClr val="bg1"/>
                </a:solidFill>
                <a:latin typeface="+mn-lt"/>
                <a:ea typeface="MS PGothic" pitchFamily="34" charset="-128"/>
              </a:rPr>
              <a:t>risks </a:t>
            </a:r>
            <a:r>
              <a:rPr lang="en-US" altLang="en-US" sz="1200" dirty="0">
                <a:solidFill>
                  <a:schemeClr val="bg1"/>
                </a:solidFill>
                <a:latin typeface="+mn-lt"/>
                <a:ea typeface="MS PGothic" pitchFamily="34" charset="-128"/>
              </a:rPr>
              <a:t>are heightened in emerging markets. You cannot transfer into international/global investment options if you </a:t>
            </a:r>
            <a:r>
              <a:rPr lang="en-US" altLang="en-US" sz="1200" dirty="0" smtClean="0">
                <a:solidFill>
                  <a:schemeClr val="bg1"/>
                </a:solidFill>
                <a:latin typeface="+mn-lt"/>
                <a:ea typeface="MS PGothic" pitchFamily="34" charset="-128"/>
              </a:rPr>
              <a:t>have  already </a:t>
            </a:r>
            <a:r>
              <a:rPr lang="en-US" altLang="en-US" sz="1200" dirty="0">
                <a:solidFill>
                  <a:schemeClr val="bg1"/>
                </a:solidFill>
                <a:latin typeface="+mn-lt"/>
                <a:ea typeface="MS PGothic" pitchFamily="34" charset="-128"/>
              </a:rPr>
              <a:t>made a purchase followed by a sale (redemption) involving the same investment within the last sixty </a:t>
            </a:r>
            <a:r>
              <a:rPr lang="en-US" altLang="en-US" sz="1200" dirty="0" smtClean="0">
                <a:solidFill>
                  <a:schemeClr val="bg1"/>
                </a:solidFill>
                <a:latin typeface="+mn-lt"/>
                <a:ea typeface="MS PGothic" pitchFamily="34" charset="-128"/>
              </a:rPr>
              <a:t>days Other </a:t>
            </a:r>
            <a:r>
              <a:rPr lang="en-US" altLang="en-US" sz="1200" dirty="0">
                <a:solidFill>
                  <a:schemeClr val="bg1"/>
                </a:solidFill>
                <a:latin typeface="+mn-lt"/>
                <a:ea typeface="MS PGothic" pitchFamily="34" charset="-128"/>
              </a:rPr>
              <a:t>trading restrictions may apply. Please see the investment’s prospectus for more details.  </a:t>
            </a:r>
          </a:p>
          <a:p>
            <a:pPr>
              <a:buClr>
                <a:srgbClr val="075DB0"/>
              </a:buClr>
              <a:buNone/>
            </a:pPr>
            <a:endParaRPr lang="en-US" altLang="en-US" sz="1200" dirty="0">
              <a:solidFill>
                <a:schemeClr val="bg1"/>
              </a:solidFill>
              <a:latin typeface="+mn-lt"/>
              <a:ea typeface="MS PGothic" pitchFamily="34" charset="-128"/>
            </a:endParaRPr>
          </a:p>
          <a:p>
            <a:pPr>
              <a:buClr>
                <a:srgbClr val="075DB0"/>
              </a:buClr>
              <a:buNone/>
            </a:pPr>
            <a:r>
              <a:rPr lang="en-US" altLang="en-US" sz="1200" dirty="0" smtClean="0">
                <a:solidFill>
                  <a:schemeClr val="bg1"/>
                </a:solidFill>
                <a:latin typeface="+mn-lt"/>
                <a:ea typeface="MS PGothic" pitchFamily="34" charset="-128"/>
              </a:rPr>
              <a:t>A </a:t>
            </a:r>
            <a:r>
              <a:rPr lang="en-US" altLang="en-US" sz="1200" dirty="0">
                <a:solidFill>
                  <a:schemeClr val="bg1"/>
                </a:solidFill>
                <a:latin typeface="+mn-lt"/>
                <a:ea typeface="MS PGothic" pitchFamily="34" charset="-128"/>
              </a:rPr>
              <a:t>significant percentage of the underlying investments in aggressive asset allocation portfolio options have a higher </a:t>
            </a:r>
            <a:r>
              <a:rPr lang="en-US" altLang="en-US" sz="1200" dirty="0" smtClean="0">
                <a:solidFill>
                  <a:schemeClr val="bg1"/>
                </a:solidFill>
                <a:latin typeface="+mn-lt"/>
                <a:ea typeface="MS PGothic" pitchFamily="34" charset="-128"/>
              </a:rPr>
              <a:t>than </a:t>
            </a:r>
            <a:r>
              <a:rPr lang="en-US" altLang="en-US" sz="1200" dirty="0">
                <a:solidFill>
                  <a:schemeClr val="bg1"/>
                </a:solidFill>
                <a:latin typeface="+mn-lt"/>
                <a:ea typeface="MS PGothic" pitchFamily="34" charset="-128"/>
              </a:rPr>
              <a:t>average risk exposure. Investors should consider their risk tolerance carefully before choosing such a strategy. </a:t>
            </a:r>
          </a:p>
          <a:p>
            <a:pPr>
              <a:buClr>
                <a:srgbClr val="075DB0"/>
              </a:buClr>
              <a:buNone/>
            </a:pPr>
            <a:endParaRPr lang="en-US" altLang="en-US" sz="1200" dirty="0">
              <a:solidFill>
                <a:schemeClr val="bg1"/>
              </a:solidFill>
              <a:latin typeface="+mn-lt"/>
              <a:ea typeface="MS PGothic" pitchFamily="34" charset="-128"/>
            </a:endParaRPr>
          </a:p>
          <a:p>
            <a:pPr>
              <a:buClr>
                <a:srgbClr val="075DB0"/>
              </a:buClr>
              <a:buNone/>
            </a:pPr>
            <a:r>
              <a:rPr lang="en-US" altLang="en-US" sz="1200" dirty="0" smtClean="0">
                <a:solidFill>
                  <a:schemeClr val="bg1"/>
                </a:solidFill>
                <a:latin typeface="+mn-lt"/>
                <a:ea typeface="MS PGothic" pitchFamily="34" charset="-128"/>
              </a:rPr>
              <a:t>An </a:t>
            </a:r>
            <a:r>
              <a:rPr lang="en-US" altLang="en-US" sz="1200" dirty="0">
                <a:solidFill>
                  <a:schemeClr val="bg1"/>
                </a:solidFill>
                <a:latin typeface="+mn-lt"/>
                <a:ea typeface="MS PGothic" pitchFamily="34" charset="-128"/>
              </a:rPr>
              <a:t>investment option with underlying investments (multi-investment options and any other offered proprietary or non-</a:t>
            </a:r>
          </a:p>
          <a:p>
            <a:pPr>
              <a:buClr>
                <a:srgbClr val="075DB0"/>
              </a:buClr>
              <a:buNone/>
            </a:pPr>
            <a:r>
              <a:rPr lang="en-US" altLang="en-US" sz="1200" dirty="0" smtClean="0">
                <a:solidFill>
                  <a:schemeClr val="bg1"/>
                </a:solidFill>
                <a:latin typeface="+mn-lt"/>
                <a:ea typeface="MS PGothic" pitchFamily="34" charset="-128"/>
              </a:rPr>
              <a:t>proprietary </a:t>
            </a:r>
            <a:r>
              <a:rPr lang="en-US" altLang="en-US" sz="1200" dirty="0">
                <a:solidFill>
                  <a:schemeClr val="bg1"/>
                </a:solidFill>
                <a:latin typeface="+mn-lt"/>
                <a:ea typeface="MS PGothic" pitchFamily="34" charset="-128"/>
              </a:rPr>
              <a:t>asset-allocation, lifestyle, lifecycle or custom blended options) may be subject to the expenses of those </a:t>
            </a:r>
          </a:p>
          <a:p>
            <a:pPr>
              <a:buClr>
                <a:srgbClr val="075DB0"/>
              </a:buClr>
              <a:buNone/>
            </a:pPr>
            <a:r>
              <a:rPr lang="en-US" altLang="en-US" sz="1200" dirty="0" smtClean="0">
                <a:solidFill>
                  <a:schemeClr val="bg1"/>
                </a:solidFill>
                <a:latin typeface="+mn-lt"/>
                <a:ea typeface="MS PGothic" pitchFamily="34" charset="-128"/>
              </a:rPr>
              <a:t>underlying </a:t>
            </a:r>
            <a:r>
              <a:rPr lang="en-US" altLang="en-US" sz="1200" dirty="0">
                <a:solidFill>
                  <a:schemeClr val="bg1"/>
                </a:solidFill>
                <a:latin typeface="+mn-lt"/>
                <a:ea typeface="MS PGothic" pitchFamily="34" charset="-128"/>
              </a:rPr>
              <a:t>investments in addition to those of the investment option itself</a:t>
            </a:r>
            <a:r>
              <a:rPr lang="en-US" altLang="en-US" sz="1200" dirty="0" smtClean="0">
                <a:solidFill>
                  <a:schemeClr val="bg1"/>
                </a:solidFill>
                <a:latin typeface="+mn-lt"/>
                <a:ea typeface="MS PGothic" pitchFamily="34" charset="-128"/>
              </a:rPr>
              <a:t>.</a:t>
            </a:r>
          </a:p>
          <a:p>
            <a:pPr>
              <a:buClr>
                <a:srgbClr val="075DB0"/>
              </a:buClr>
              <a:buNone/>
            </a:pPr>
            <a:endParaRPr lang="en-US" altLang="en-US" sz="1200" dirty="0">
              <a:solidFill>
                <a:schemeClr val="bg1"/>
              </a:solidFill>
              <a:latin typeface="+mn-lt"/>
              <a:ea typeface="MS PGothic" pitchFamily="34" charset="-128"/>
            </a:endParaRPr>
          </a:p>
          <a:p>
            <a:pPr>
              <a:spcBef>
                <a:spcPct val="0"/>
              </a:spcBef>
              <a:buClr>
                <a:srgbClr val="075DB0"/>
              </a:buClr>
              <a:buNone/>
            </a:pPr>
            <a:endParaRPr lang="en-US" altLang="en-US" sz="1200" dirty="0">
              <a:solidFill>
                <a:schemeClr val="bg1"/>
              </a:solidFill>
              <a:latin typeface="+mn-lt"/>
              <a:ea typeface="MS PGothic" pitchFamily="34" charset="-128"/>
            </a:endParaRPr>
          </a:p>
          <a:p>
            <a:pPr>
              <a:spcBef>
                <a:spcPct val="0"/>
              </a:spcBef>
              <a:buClr>
                <a:srgbClr val="075DB0"/>
              </a:buClr>
              <a:buNone/>
            </a:pPr>
            <a:r>
              <a:rPr lang="en-US" altLang="en-US" sz="1200" dirty="0" smtClean="0">
                <a:solidFill>
                  <a:schemeClr val="bg1"/>
                </a:solidFill>
                <a:latin typeface="+mn-lt"/>
                <a:ea typeface="MS PGothic" pitchFamily="34" charset="-128"/>
              </a:rPr>
              <a:t>Investments </a:t>
            </a:r>
            <a:r>
              <a:rPr lang="en-US" altLang="en-US" sz="1200" dirty="0">
                <a:solidFill>
                  <a:schemeClr val="bg1"/>
                </a:solidFill>
                <a:latin typeface="+mn-lt"/>
                <a:ea typeface="MS PGothic" pitchFamily="34" charset="-128"/>
              </a:rPr>
              <a:t>that invest more of their assets in a single issuer or industry sector (such as company stock or sector investments) involve additional risks, including unit price fluctuations, because of the increased concentration of investments.</a:t>
            </a:r>
            <a:endParaRPr lang="en-US" altLang="en-US" sz="1200" dirty="0">
              <a:solidFill>
                <a:schemeClr val="bg1"/>
              </a:solidFill>
              <a:latin typeface="+mn-lt"/>
              <a:ea typeface="MS ??"/>
              <a:cs typeface="Times New Roman" pitchFamily="18" charset="0"/>
            </a:endParaRPr>
          </a:p>
          <a:p>
            <a:pPr>
              <a:buClr>
                <a:srgbClr val="075DB0"/>
              </a:buClr>
              <a:buNone/>
            </a:pPr>
            <a:endParaRPr lang="en-US" altLang="en-US" sz="1200" dirty="0" smtClean="0">
              <a:solidFill>
                <a:schemeClr val="bg1"/>
              </a:solidFill>
              <a:latin typeface="+mn-lt"/>
              <a:ea typeface="MS PGothic" pitchFamily="34" charset="-128"/>
            </a:endParaRPr>
          </a:p>
          <a:p>
            <a:pPr fontAlgn="base">
              <a:spcAft>
                <a:spcPct val="0"/>
              </a:spcAft>
              <a:buClr>
                <a:srgbClr val="0070C0"/>
              </a:buClr>
              <a:buNone/>
            </a:pPr>
            <a:r>
              <a:rPr lang="en-US" altLang="en-US" sz="1200" dirty="0" smtClean="0">
                <a:solidFill>
                  <a:schemeClr val="bg1"/>
                </a:solidFill>
                <a:latin typeface="+mn-lt"/>
                <a:ea typeface="MS PGothic" pitchFamily="34" charset="-128"/>
                <a:cs typeface="Arial" pitchFamily="34" charset="0"/>
              </a:rPr>
              <a:t>Investments </a:t>
            </a:r>
            <a:r>
              <a:rPr lang="en-US" altLang="en-US" sz="1200" dirty="0">
                <a:solidFill>
                  <a:schemeClr val="bg1"/>
                </a:solidFill>
                <a:latin typeface="+mn-lt"/>
                <a:ea typeface="MS PGothic" pitchFamily="34" charset="-128"/>
                <a:cs typeface="Arial" pitchFamily="34" charset="0"/>
              </a:rPr>
              <a:t>may reside in the specialty category due to 1) allowable investment flexibility that precludes </a:t>
            </a:r>
            <a:r>
              <a:rPr lang="en-US" altLang="en-US" sz="1200" dirty="0" smtClean="0">
                <a:solidFill>
                  <a:schemeClr val="bg1"/>
                </a:solidFill>
                <a:latin typeface="+mn-lt"/>
                <a:ea typeface="MS PGothic" pitchFamily="34" charset="-128"/>
                <a:cs typeface="Arial" pitchFamily="34" charset="0"/>
              </a:rPr>
              <a:t>classification </a:t>
            </a:r>
            <a:r>
              <a:rPr lang="en-US" altLang="en-US" sz="1200" dirty="0">
                <a:solidFill>
                  <a:schemeClr val="bg1"/>
                </a:solidFill>
                <a:latin typeface="+mn-lt"/>
                <a:ea typeface="MS PGothic" pitchFamily="34" charset="-128"/>
                <a:cs typeface="Arial" pitchFamily="34" charset="0"/>
              </a:rPr>
              <a:t>in standard asset categories and/or 2) investment concentration in a limited group of securities or </a:t>
            </a:r>
            <a:r>
              <a:rPr lang="en-US" altLang="en-US" sz="1200" dirty="0" smtClean="0">
                <a:solidFill>
                  <a:schemeClr val="bg1"/>
                </a:solidFill>
                <a:latin typeface="+mn-lt"/>
                <a:ea typeface="MS PGothic" pitchFamily="34" charset="-128"/>
                <a:cs typeface="Arial" pitchFamily="34" charset="0"/>
              </a:rPr>
              <a:t>industry </a:t>
            </a:r>
            <a:r>
              <a:rPr lang="en-US" altLang="en-US" sz="1200" dirty="0">
                <a:solidFill>
                  <a:schemeClr val="bg1"/>
                </a:solidFill>
                <a:latin typeface="+mn-lt"/>
                <a:ea typeface="MS PGothic" pitchFamily="34" charset="-128"/>
                <a:cs typeface="Arial" pitchFamily="34" charset="0"/>
              </a:rPr>
              <a:t>sectors. Investments in this category may be more volatile than less-flexible and/or less-concentrated </a:t>
            </a:r>
            <a:r>
              <a:rPr lang="en-US" altLang="en-US" sz="1200" dirty="0" smtClean="0">
                <a:solidFill>
                  <a:schemeClr val="bg1"/>
                </a:solidFill>
                <a:latin typeface="+mn-lt"/>
                <a:ea typeface="MS PGothic" pitchFamily="34" charset="-128"/>
                <a:cs typeface="Arial" pitchFamily="34" charset="0"/>
              </a:rPr>
              <a:t>investments </a:t>
            </a:r>
            <a:r>
              <a:rPr lang="en-US" altLang="en-US" sz="1200" dirty="0">
                <a:solidFill>
                  <a:schemeClr val="bg1"/>
                </a:solidFill>
                <a:latin typeface="+mn-lt"/>
                <a:ea typeface="MS PGothic" pitchFamily="34" charset="-128"/>
                <a:cs typeface="Arial" pitchFamily="34" charset="0"/>
              </a:rPr>
              <a:t>and may be appropriate as only a minor component in an investor's overall portfolio. </a:t>
            </a:r>
            <a:endParaRPr lang="en-US" altLang="en-US" sz="1200" dirty="0" smtClean="0">
              <a:solidFill>
                <a:schemeClr val="bg1"/>
              </a:solidFill>
              <a:latin typeface="+mn-lt"/>
              <a:ea typeface="MS PGothic" pitchFamily="34" charset="-128"/>
              <a:cs typeface="Arial" pitchFamily="34" charset="0"/>
            </a:endParaRPr>
          </a:p>
        </p:txBody>
      </p:sp>
    </p:spTree>
    <p:extLst>
      <p:ext uri="{BB962C8B-B14F-4D97-AF65-F5344CB8AC3E}">
        <p14:creationId xmlns:p14="http://schemas.microsoft.com/office/powerpoint/2010/main" val="347070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DF9B618-4E19-634C-A570-27C332CA673E}"/>
              </a:ext>
            </a:extLst>
          </p:cNvPr>
          <p:cNvSpPr/>
          <p:nvPr/>
        </p:nvSpPr>
        <p:spPr>
          <a:xfrm>
            <a:off x="-7957" y="1038399"/>
            <a:ext cx="12199957" cy="539712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EE37B27-6341-5346-B91F-508E94BE9DD1}"/>
              </a:ext>
            </a:extLst>
          </p:cNvPr>
          <p:cNvSpPr>
            <a:spLocks noGrp="1"/>
          </p:cNvSpPr>
          <p:nvPr>
            <p:ph type="title"/>
          </p:nvPr>
        </p:nvSpPr>
        <p:spPr/>
        <p:txBody>
          <a:bodyPr/>
          <a:lstStyle/>
          <a:p>
            <a:r>
              <a:rPr lang="en-US" dirty="0" smtClean="0"/>
              <a:t>Investment Notes – Target Date Funds</a:t>
            </a:r>
            <a:endParaRPr lang="en-US" dirty="0"/>
          </a:p>
        </p:txBody>
      </p:sp>
      <p:sp>
        <p:nvSpPr>
          <p:cNvPr id="21" name="Text Box 7"/>
          <p:cNvSpPr txBox="1">
            <a:spLocks noChangeArrowheads="1"/>
          </p:cNvSpPr>
          <p:nvPr/>
        </p:nvSpPr>
        <p:spPr bwMode="auto">
          <a:xfrm>
            <a:off x="1422949" y="1490191"/>
            <a:ext cx="966559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
                <a:srgbClr val="075DB0"/>
              </a:buClr>
              <a:buNone/>
              <a:defRPr/>
            </a:pPr>
            <a:r>
              <a:rPr lang="en-US" sz="1400" dirty="0">
                <a:solidFill>
                  <a:schemeClr val="bg1"/>
                </a:solidFill>
                <a:latin typeface="+mn-lt"/>
              </a:rPr>
              <a:t>Generally, target retirement date (lifecycle) investment options are designed to be held beyond the presumed retirement date to offer a continuing investment option for the investor in retirement. The year in the investment option name refers to the approximate year an investor in the option would plan to retire and likely would stop making new contributions to the investment option. However, investors may choose a date other than their presumed retirement date to be more conservative or aggressive depending on their own risk tolerance. Target retirement date (lifecycle) investment options are designed for participants who plan to withdraw the value of their accounts gradually after retirement. Each of these options follows its own asset allocation path (“glide path”) to progressively reduce its equity exposure and become more conservative over time. Options may not reach their most conservative allocation until after their target date. Others may reach their most conservative allocation in their target date year. Investors should consider their own personal risk tolerance, circumstances and financial situation. These options should not be selected solely on a single factor such as age or retirement date. Please consult the prospectus (if applicable) pertaining to the options to determine if their glide path is consistent with your long-term financial plan. Target retirement date investment options’ stated asset allocation may be subject to change. Investments in these options are not guaranteed and you may experience losses, including losses near, at, or after the target date. Additionally, there is no guarantee that the options will provide adequate income at and through retirement.</a:t>
            </a:r>
            <a:endParaRPr lang="en-US" altLang="en-US" sz="1300" dirty="0">
              <a:solidFill>
                <a:schemeClr val="bg1"/>
              </a:solidFill>
              <a:latin typeface="+mn-lt"/>
              <a:ea typeface="MS PGothic" pitchFamily="34" charset="-128"/>
              <a:cs typeface="Times New Roman" pitchFamily="18" charset="0"/>
            </a:endParaRPr>
          </a:p>
        </p:txBody>
      </p:sp>
    </p:spTree>
    <p:extLst>
      <p:ext uri="{BB962C8B-B14F-4D97-AF65-F5344CB8AC3E}">
        <p14:creationId xmlns:p14="http://schemas.microsoft.com/office/powerpoint/2010/main" val="186746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7EF2B4-985E-B147-A184-A28161C3DE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
          <a:stretch/>
        </p:blipFill>
        <p:spPr>
          <a:xfrm>
            <a:off x="1" y="1257299"/>
            <a:ext cx="12192000" cy="5070455"/>
          </a:xfrm>
          <a:prstGeom prst="rect">
            <a:avLst/>
          </a:prstGeom>
        </p:spPr>
      </p:pic>
      <p:sp>
        <p:nvSpPr>
          <p:cNvPr id="2" name="Title 1">
            <a:extLst>
              <a:ext uri="{FF2B5EF4-FFF2-40B4-BE49-F238E27FC236}">
                <a16:creationId xmlns:a16="http://schemas.microsoft.com/office/drawing/2014/main" xmlns="" id="{B4D02A8E-9672-D84F-8E29-E3C281365DF5}"/>
              </a:ext>
            </a:extLst>
          </p:cNvPr>
          <p:cNvSpPr>
            <a:spLocks noGrp="1"/>
          </p:cNvSpPr>
          <p:nvPr>
            <p:ph type="title"/>
          </p:nvPr>
        </p:nvSpPr>
        <p:spPr/>
        <p:txBody>
          <a:bodyPr/>
          <a:lstStyle/>
          <a:p>
            <a:r>
              <a:rPr lang="en-US" dirty="0"/>
              <a:t>Consolidate Retirement Savings to Simplify Your Finances</a:t>
            </a:r>
          </a:p>
        </p:txBody>
      </p:sp>
      <p:sp>
        <p:nvSpPr>
          <p:cNvPr id="6" name="TextBox 5">
            <a:extLst>
              <a:ext uri="{FF2B5EF4-FFF2-40B4-BE49-F238E27FC236}">
                <a16:creationId xmlns:a16="http://schemas.microsoft.com/office/drawing/2014/main" xmlns="" id="{873DC6D3-80D4-3943-9979-3B15A1CBD1F5}"/>
              </a:ext>
            </a:extLst>
          </p:cNvPr>
          <p:cNvSpPr txBox="1"/>
          <p:nvPr/>
        </p:nvSpPr>
        <p:spPr>
          <a:xfrm>
            <a:off x="603151" y="1557478"/>
            <a:ext cx="3995122"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chemeClr val="accent1"/>
                </a:solidFill>
                <a:effectLst/>
                <a:uLnTx/>
                <a:uFillTx/>
                <a:latin typeface="Century Gothic" panose="020F0302020204030204"/>
                <a:ea typeface="+mn-ea"/>
                <a:cs typeface="+mn-cs"/>
              </a:rPr>
              <a:t>One retirement account simplifies…</a:t>
            </a:r>
          </a:p>
        </p:txBody>
      </p:sp>
      <p:sp>
        <p:nvSpPr>
          <p:cNvPr id="9" name="TextBox 8">
            <a:extLst>
              <a:ext uri="{FF2B5EF4-FFF2-40B4-BE49-F238E27FC236}">
                <a16:creationId xmlns:a16="http://schemas.microsoft.com/office/drawing/2014/main" xmlns="" id="{B6EAC76A-EE64-1942-9F30-DAE3FDC2E6E3}"/>
              </a:ext>
            </a:extLst>
          </p:cNvPr>
          <p:cNvSpPr txBox="1"/>
          <p:nvPr/>
        </p:nvSpPr>
        <p:spPr>
          <a:xfrm>
            <a:off x="383459" y="2853570"/>
            <a:ext cx="466344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rPr>
              <a:t>Log in information</a:t>
            </a:r>
          </a:p>
          <a:p>
            <a:pPr marL="285750" indent="-285750">
              <a:buFont typeface="Arial" panose="020B0604020202020204" pitchFamily="34" charset="0"/>
              <a:buChar char="•"/>
            </a:pPr>
            <a:r>
              <a:rPr lang="en-US" sz="2400" dirty="0">
                <a:solidFill>
                  <a:schemeClr val="accent1"/>
                </a:solidFill>
              </a:rPr>
              <a:t>Benefit statement</a:t>
            </a:r>
          </a:p>
          <a:p>
            <a:pPr marL="285750" indent="-285750">
              <a:buFont typeface="Arial" panose="020B0604020202020204" pitchFamily="34" charset="0"/>
              <a:buChar char="•"/>
            </a:pPr>
            <a:r>
              <a:rPr lang="en-US" sz="2400" dirty="0">
                <a:solidFill>
                  <a:schemeClr val="accent1"/>
                </a:solidFill>
              </a:rPr>
              <a:t>Point of contact</a:t>
            </a:r>
          </a:p>
          <a:p>
            <a:pPr marL="285750" indent="-285750">
              <a:buFont typeface="Arial" panose="020B0604020202020204" pitchFamily="34" charset="0"/>
              <a:buChar char="•"/>
            </a:pPr>
            <a:r>
              <a:rPr lang="en-US" sz="2400" dirty="0">
                <a:solidFill>
                  <a:schemeClr val="accent1"/>
                </a:solidFill>
              </a:rPr>
              <a:t>Investment portfolio</a:t>
            </a:r>
          </a:p>
          <a:p>
            <a:pPr marL="285750" indent="-285750">
              <a:buFont typeface="Arial" panose="020B0604020202020204" pitchFamily="34" charset="0"/>
              <a:buChar char="•"/>
            </a:pPr>
            <a:r>
              <a:rPr lang="en-US" sz="2400" dirty="0">
                <a:solidFill>
                  <a:schemeClr val="accent1"/>
                </a:solidFill>
              </a:rPr>
              <a:t>Retirement income</a:t>
            </a:r>
          </a:p>
          <a:p>
            <a:pPr marL="285750" indent="-285750">
              <a:buFont typeface="Arial" panose="020B0604020202020204" pitchFamily="34" charset="0"/>
              <a:buChar char="•"/>
            </a:pPr>
            <a:r>
              <a:rPr lang="en-US" sz="2400" dirty="0">
                <a:solidFill>
                  <a:schemeClr val="accent1"/>
                </a:solidFill>
              </a:rPr>
              <a:t>Beneficiary designations</a:t>
            </a:r>
          </a:p>
        </p:txBody>
      </p:sp>
      <p:sp>
        <p:nvSpPr>
          <p:cNvPr id="3" name="TextBox 2"/>
          <p:cNvSpPr txBox="1"/>
          <p:nvPr/>
        </p:nvSpPr>
        <p:spPr>
          <a:xfrm>
            <a:off x="97973" y="5543491"/>
            <a:ext cx="5823856" cy="738664"/>
          </a:xfrm>
          <a:prstGeom prst="rect">
            <a:avLst/>
          </a:prstGeom>
          <a:noFill/>
        </p:spPr>
        <p:txBody>
          <a:bodyPr wrap="square" rtlCol="0">
            <a:spAutoFit/>
          </a:bodyPr>
          <a:lstStyle/>
          <a:p>
            <a:r>
              <a:rPr lang="en-US" sz="1400" dirty="0">
                <a:solidFill>
                  <a:schemeClr val="accent1"/>
                </a:solidFill>
              </a:rPr>
              <a:t>Investors should consider the impacts of transfer fees, the loss of vested benefits, and/or surrender charges that may be imposed by their current plant when funds are rolled over.</a:t>
            </a:r>
          </a:p>
        </p:txBody>
      </p:sp>
    </p:spTree>
    <p:extLst>
      <p:ext uri="{BB962C8B-B14F-4D97-AF65-F5344CB8AC3E}">
        <p14:creationId xmlns:p14="http://schemas.microsoft.com/office/powerpoint/2010/main" val="12234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860CD-BF6C-A445-B844-6DA6C9B8879F}"/>
              </a:ext>
            </a:extLst>
          </p:cNvPr>
          <p:cNvSpPr>
            <a:spLocks noGrp="1"/>
          </p:cNvSpPr>
          <p:nvPr>
            <p:ph type="title"/>
          </p:nvPr>
        </p:nvSpPr>
        <p:spPr/>
        <p:txBody>
          <a:bodyPr/>
          <a:lstStyle/>
          <a:p>
            <a:r>
              <a:rPr lang="en-US" dirty="0"/>
              <a:t>Consolidation Options</a:t>
            </a:r>
          </a:p>
        </p:txBody>
      </p:sp>
      <p:sp>
        <p:nvSpPr>
          <p:cNvPr id="8" name="TextBox 7">
            <a:extLst>
              <a:ext uri="{FF2B5EF4-FFF2-40B4-BE49-F238E27FC236}">
                <a16:creationId xmlns:a16="http://schemas.microsoft.com/office/drawing/2014/main" xmlns="" id="{2E3234A4-BDBE-7446-842D-FBFDA1A4B6F7}"/>
              </a:ext>
            </a:extLst>
          </p:cNvPr>
          <p:cNvSpPr txBox="1"/>
          <p:nvPr/>
        </p:nvSpPr>
        <p:spPr>
          <a:xfrm>
            <a:off x="1816510" y="6185409"/>
            <a:ext cx="85983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407F"/>
                </a:solidFill>
                <a:effectLst/>
                <a:uLnTx/>
                <a:uFillTx/>
                <a:latin typeface="Century Gothic" panose="020F0302020204030204"/>
                <a:ea typeface="+mn-ea"/>
                <a:cs typeface="+mn-cs"/>
              </a:rPr>
              <a:t>A direct rollover is tax-free</a:t>
            </a:r>
          </a:p>
        </p:txBody>
      </p:sp>
      <p:grpSp>
        <p:nvGrpSpPr>
          <p:cNvPr id="15" name="Group 14">
            <a:extLst>
              <a:ext uri="{FF2B5EF4-FFF2-40B4-BE49-F238E27FC236}">
                <a16:creationId xmlns:a16="http://schemas.microsoft.com/office/drawing/2014/main" xmlns="" id="{4D5C4F26-A7B1-A94B-8455-B99900E55806}"/>
              </a:ext>
            </a:extLst>
          </p:cNvPr>
          <p:cNvGrpSpPr/>
          <p:nvPr/>
        </p:nvGrpSpPr>
        <p:grpSpPr>
          <a:xfrm>
            <a:off x="-7958" y="1038401"/>
            <a:ext cx="12199957" cy="4788386"/>
            <a:chOff x="-7958" y="1292396"/>
            <a:chExt cx="12199957" cy="4788386"/>
          </a:xfrm>
        </p:grpSpPr>
        <p:pic>
          <p:nvPicPr>
            <p:cNvPr id="16" name="Picture 15">
              <a:extLst>
                <a:ext uri="{FF2B5EF4-FFF2-40B4-BE49-F238E27FC236}">
                  <a16:creationId xmlns:a16="http://schemas.microsoft.com/office/drawing/2014/main" xmlns="" id="{9CDDBC20-327B-1E46-A82A-082619051E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 t="22378" r="-48" b="18724"/>
            <a:stretch/>
          </p:blipFill>
          <p:spPr>
            <a:xfrm>
              <a:off x="-7958" y="1292396"/>
              <a:ext cx="12199957" cy="4788386"/>
            </a:xfrm>
            <a:prstGeom prst="rect">
              <a:avLst/>
            </a:prstGeom>
          </p:spPr>
        </p:pic>
        <p:sp>
          <p:nvSpPr>
            <p:cNvPr id="17" name="Rectangle 16">
              <a:extLst>
                <a:ext uri="{FF2B5EF4-FFF2-40B4-BE49-F238E27FC236}">
                  <a16:creationId xmlns:a16="http://schemas.microsoft.com/office/drawing/2014/main" xmlns="" id="{605F2E1B-E91F-694B-BC47-05C99028BFD3}"/>
                </a:ext>
              </a:extLst>
            </p:cNvPr>
            <p:cNvSpPr/>
            <p:nvPr/>
          </p:nvSpPr>
          <p:spPr>
            <a:xfrm>
              <a:off x="-7958" y="1292396"/>
              <a:ext cx="12199957" cy="478838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xmlns="" id="{BC4446B7-885E-5149-9085-474622D37050}"/>
              </a:ext>
            </a:extLst>
          </p:cNvPr>
          <p:cNvSpPr/>
          <p:nvPr/>
        </p:nvSpPr>
        <p:spPr>
          <a:xfrm>
            <a:off x="1058401" y="1149825"/>
            <a:ext cx="3290074" cy="461665"/>
          </a:xfrm>
          <a:prstGeom prst="rect">
            <a:avLst/>
          </a:prstGeom>
        </p:spPr>
        <p:txBody>
          <a:bodyPr wrap="square">
            <a:spAutoFit/>
          </a:bodyPr>
          <a:lstStyle/>
          <a:p>
            <a:pPr algn="ctr">
              <a:defRPr/>
            </a:pPr>
            <a:r>
              <a:rPr lang="en-US" sz="2400" b="1" dirty="0">
                <a:solidFill>
                  <a:schemeClr val="bg1"/>
                </a:solidFill>
                <a:latin typeface="Century Gothic" panose="020F0302020204030204"/>
              </a:rPr>
              <a:t>Multiple Plans</a:t>
            </a:r>
          </a:p>
        </p:txBody>
      </p:sp>
      <p:sp>
        <p:nvSpPr>
          <p:cNvPr id="19" name="Rectangle 18">
            <a:extLst>
              <a:ext uri="{FF2B5EF4-FFF2-40B4-BE49-F238E27FC236}">
                <a16:creationId xmlns:a16="http://schemas.microsoft.com/office/drawing/2014/main" xmlns="" id="{A60C6B8D-3C80-5E4C-B352-5AD4914A2C14}"/>
              </a:ext>
            </a:extLst>
          </p:cNvPr>
          <p:cNvSpPr/>
          <p:nvPr/>
        </p:nvSpPr>
        <p:spPr>
          <a:xfrm>
            <a:off x="8073125" y="1149825"/>
            <a:ext cx="3166430" cy="461665"/>
          </a:xfrm>
          <a:prstGeom prst="rect">
            <a:avLst/>
          </a:prstGeom>
        </p:spPr>
        <p:txBody>
          <a:bodyPr wrap="square">
            <a:spAutoFit/>
          </a:bodyPr>
          <a:lstStyle/>
          <a:p>
            <a:pPr algn="ctr">
              <a:defRPr/>
            </a:pPr>
            <a:r>
              <a:rPr lang="en-US" sz="2400" b="1" dirty="0">
                <a:solidFill>
                  <a:schemeClr val="bg1"/>
                </a:solidFill>
                <a:latin typeface="Century Gothic" panose="020F0302020204030204"/>
              </a:rPr>
              <a:t>Current Plan</a:t>
            </a:r>
          </a:p>
        </p:txBody>
      </p:sp>
      <p:sp>
        <p:nvSpPr>
          <p:cNvPr id="20" name="Oval 19">
            <a:extLst>
              <a:ext uri="{FF2B5EF4-FFF2-40B4-BE49-F238E27FC236}">
                <a16:creationId xmlns:a16="http://schemas.microsoft.com/office/drawing/2014/main" xmlns="" id="{016092FC-ECC4-5E46-ABA9-AB16EF8FE341}"/>
              </a:ext>
            </a:extLst>
          </p:cNvPr>
          <p:cNvSpPr/>
          <p:nvPr/>
        </p:nvSpPr>
        <p:spPr>
          <a:xfrm>
            <a:off x="8268098" y="2040464"/>
            <a:ext cx="2776484" cy="2776484"/>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F6C"/>
                </a:solidFill>
              </a:rPr>
              <a:t>401(a) </a:t>
            </a:r>
            <a:r>
              <a:rPr lang="en-US" sz="2800" b="1" dirty="0">
                <a:solidFill>
                  <a:srgbClr val="002F6C"/>
                </a:solidFill>
              </a:rPr>
              <a:t>plan</a:t>
            </a:r>
          </a:p>
        </p:txBody>
      </p:sp>
      <p:sp>
        <p:nvSpPr>
          <p:cNvPr id="21" name="Oval 20">
            <a:extLst>
              <a:ext uri="{FF2B5EF4-FFF2-40B4-BE49-F238E27FC236}">
                <a16:creationId xmlns:a16="http://schemas.microsoft.com/office/drawing/2014/main" xmlns="" id="{4D7F3A3E-FCBE-5049-851F-26A86B54D2A8}"/>
              </a:ext>
            </a:extLst>
          </p:cNvPr>
          <p:cNvSpPr/>
          <p:nvPr/>
        </p:nvSpPr>
        <p:spPr>
          <a:xfrm>
            <a:off x="893135" y="1856001"/>
            <a:ext cx="1830588" cy="1830588"/>
          </a:xfrm>
          <a:prstGeom prst="ellipse">
            <a:avLst/>
          </a:prstGeom>
          <a:solidFill>
            <a:srgbClr val="009CDE">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401(k) </a:t>
            </a:r>
            <a:r>
              <a:rPr lang="en-US" sz="2400" dirty="0"/>
              <a:t>plan</a:t>
            </a:r>
          </a:p>
        </p:txBody>
      </p:sp>
      <p:sp>
        <p:nvSpPr>
          <p:cNvPr id="22" name="Oval 21">
            <a:extLst>
              <a:ext uri="{FF2B5EF4-FFF2-40B4-BE49-F238E27FC236}">
                <a16:creationId xmlns:a16="http://schemas.microsoft.com/office/drawing/2014/main" xmlns="" id="{2D0A5720-6E28-2A42-AD3D-E4CEE9593F9F}"/>
              </a:ext>
            </a:extLst>
          </p:cNvPr>
          <p:cNvSpPr/>
          <p:nvPr/>
        </p:nvSpPr>
        <p:spPr>
          <a:xfrm>
            <a:off x="2664570" y="2752082"/>
            <a:ext cx="1830588" cy="1830588"/>
          </a:xfrm>
          <a:prstGeom prst="ellipse">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403(b) plan</a:t>
            </a:r>
          </a:p>
        </p:txBody>
      </p:sp>
      <p:grpSp>
        <p:nvGrpSpPr>
          <p:cNvPr id="23" name="Group 22">
            <a:extLst>
              <a:ext uri="{FF2B5EF4-FFF2-40B4-BE49-F238E27FC236}">
                <a16:creationId xmlns:a16="http://schemas.microsoft.com/office/drawing/2014/main" xmlns="" id="{218C005F-9263-F94E-8366-16A4C880CD9D}"/>
              </a:ext>
            </a:extLst>
          </p:cNvPr>
          <p:cNvGrpSpPr/>
          <p:nvPr/>
        </p:nvGrpSpPr>
        <p:grpSpPr>
          <a:xfrm rot="10800000">
            <a:off x="1058401" y="1741279"/>
            <a:ext cx="7014723" cy="3745124"/>
            <a:chOff x="3410353" y="2632076"/>
            <a:chExt cx="10156143" cy="2771929"/>
          </a:xfrm>
        </p:grpSpPr>
        <p:cxnSp>
          <p:nvCxnSpPr>
            <p:cNvPr id="24" name="Straight Connector 23">
              <a:extLst>
                <a:ext uri="{FF2B5EF4-FFF2-40B4-BE49-F238E27FC236}">
                  <a16:creationId xmlns:a16="http://schemas.microsoft.com/office/drawing/2014/main" xmlns="" id="{CE026BD6-B331-8648-AC55-D03499C2B676}"/>
                </a:ext>
              </a:extLst>
            </p:cNvPr>
            <p:cNvCxnSpPr>
              <a:cxnSpLocks/>
            </p:cNvCxnSpPr>
            <p:nvPr/>
          </p:nvCxnSpPr>
          <p:spPr>
            <a:xfrm>
              <a:off x="3410353" y="4012401"/>
              <a:ext cx="4759286" cy="0"/>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DBB52AD-BD9B-3B47-BDCC-2156C9426D9A}"/>
                </a:ext>
              </a:extLst>
            </p:cNvPr>
            <p:cNvCxnSpPr>
              <a:cxnSpLocks/>
            </p:cNvCxnSpPr>
            <p:nvPr/>
          </p:nvCxnSpPr>
          <p:spPr>
            <a:xfrm>
              <a:off x="8286782" y="2645815"/>
              <a:ext cx="891824" cy="0"/>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7F9B740-DEF7-5348-A813-BAE28CBA1E2B}"/>
                </a:ext>
              </a:extLst>
            </p:cNvPr>
            <p:cNvCxnSpPr>
              <a:cxnSpLocks/>
            </p:cNvCxnSpPr>
            <p:nvPr/>
          </p:nvCxnSpPr>
          <p:spPr>
            <a:xfrm rot="10800000" flipH="1">
              <a:off x="8316763" y="5404005"/>
              <a:ext cx="5249733" cy="0"/>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CEF31A6E-BBFA-0D44-BDC6-6D7A7F68741A}"/>
                </a:ext>
              </a:extLst>
            </p:cNvPr>
            <p:cNvCxnSpPr>
              <a:cxnSpLocks/>
            </p:cNvCxnSpPr>
            <p:nvPr/>
          </p:nvCxnSpPr>
          <p:spPr>
            <a:xfrm flipV="1">
              <a:off x="8286782" y="2632076"/>
              <a:ext cx="0" cy="2771929"/>
            </a:xfrm>
            <a:prstGeom prst="line">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xmlns="" id="{E0CA32D0-4CF6-654C-8FD9-657153FD4850}"/>
              </a:ext>
            </a:extLst>
          </p:cNvPr>
          <p:cNvSpPr/>
          <p:nvPr/>
        </p:nvSpPr>
        <p:spPr>
          <a:xfrm>
            <a:off x="893135" y="3785590"/>
            <a:ext cx="1830588" cy="1830588"/>
          </a:xfrm>
          <a:prstGeom prst="ellipse">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a:p>
            <a:pPr algn="ctr"/>
            <a:r>
              <a:rPr lang="en-US" sz="1400" dirty="0"/>
              <a:t>Governmental </a:t>
            </a:r>
            <a:r>
              <a:rPr lang="en-US" sz="2000" dirty="0" smtClean="0"/>
              <a:t>401(a)/ 457(b) plan</a:t>
            </a:r>
            <a:endParaRPr lang="en-US" sz="2000" dirty="0"/>
          </a:p>
        </p:txBody>
      </p:sp>
    </p:spTree>
    <p:extLst>
      <p:ext uri="{BB962C8B-B14F-4D97-AF65-F5344CB8AC3E}">
        <p14:creationId xmlns:p14="http://schemas.microsoft.com/office/powerpoint/2010/main" val="361035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F3FD207-D47E-6A4B-9BF4-CB71950E6C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993447">
            <a:off x="5690540" y="-1439901"/>
            <a:ext cx="7866997" cy="7809105"/>
          </a:xfrm>
          <a:prstGeom prst="ellipse">
            <a:avLst/>
          </a:prstGeom>
        </p:spPr>
      </p:pic>
      <p:sp>
        <p:nvSpPr>
          <p:cNvPr id="2" name="Title 1">
            <a:extLst>
              <a:ext uri="{FF2B5EF4-FFF2-40B4-BE49-F238E27FC236}">
                <a16:creationId xmlns:a16="http://schemas.microsoft.com/office/drawing/2014/main" xmlns="" id="{A43B88E0-D307-9946-8FD5-B7FD86896F30}"/>
              </a:ext>
            </a:extLst>
          </p:cNvPr>
          <p:cNvSpPr>
            <a:spLocks noGrp="1"/>
          </p:cNvSpPr>
          <p:nvPr>
            <p:ph type="title"/>
          </p:nvPr>
        </p:nvSpPr>
        <p:spPr/>
        <p:txBody>
          <a:bodyPr/>
          <a:lstStyle/>
          <a:p>
            <a:r>
              <a:rPr lang="en-US" dirty="0"/>
              <a:t>MassMutual is Here to Help</a:t>
            </a:r>
          </a:p>
        </p:txBody>
      </p:sp>
      <p:sp>
        <p:nvSpPr>
          <p:cNvPr id="11" name="Content Placeholder 9">
            <a:extLst>
              <a:ext uri="{FF2B5EF4-FFF2-40B4-BE49-F238E27FC236}">
                <a16:creationId xmlns:a16="http://schemas.microsoft.com/office/drawing/2014/main" xmlns="" id="{A1E15BA9-FDEB-7040-9ED9-1AB6CE183083}"/>
              </a:ext>
            </a:extLst>
          </p:cNvPr>
          <p:cNvSpPr txBox="1">
            <a:spLocks/>
          </p:cNvSpPr>
          <p:nvPr/>
        </p:nvSpPr>
        <p:spPr>
          <a:xfrm>
            <a:off x="1503647" y="6135927"/>
            <a:ext cx="3040167" cy="324641"/>
          </a:xfrm>
          <a:prstGeom prst="rect">
            <a:avLst/>
          </a:prstGeom>
        </p:spPr>
        <p:txBody>
          <a:bodyPr>
            <a:normAutofit lnSpcReduction="10000"/>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lgn="ctr"/>
            <a:endParaRPr lang="en-US" sz="1800" dirty="0">
              <a:solidFill>
                <a:srgbClr val="FF0000"/>
              </a:solidFill>
            </a:endParaRPr>
          </a:p>
        </p:txBody>
      </p:sp>
      <p:pic>
        <p:nvPicPr>
          <p:cNvPr id="14" name="Picture 13">
            <a:extLst>
              <a:ext uri="{FF2B5EF4-FFF2-40B4-BE49-F238E27FC236}">
                <a16:creationId xmlns:a16="http://schemas.microsoft.com/office/drawing/2014/main" xmlns="" id="{C32C5381-F902-8542-94B0-501E2B500A1B}"/>
              </a:ext>
            </a:extLst>
          </p:cNvPr>
          <p:cNvPicPr>
            <a:picLocks noChangeAspect="1"/>
          </p:cNvPicPr>
          <p:nvPr/>
        </p:nvPicPr>
        <p:blipFill>
          <a:blip r:embed="rId4"/>
          <a:stretch>
            <a:fillRect/>
          </a:stretch>
        </p:blipFill>
        <p:spPr>
          <a:xfrm>
            <a:off x="2725841" y="3056127"/>
            <a:ext cx="595778" cy="812424"/>
          </a:xfrm>
          <a:prstGeom prst="rect">
            <a:avLst/>
          </a:prstGeom>
        </p:spPr>
      </p:pic>
      <p:pic>
        <p:nvPicPr>
          <p:cNvPr id="15" name="Picture 14">
            <a:extLst>
              <a:ext uri="{FF2B5EF4-FFF2-40B4-BE49-F238E27FC236}">
                <a16:creationId xmlns:a16="http://schemas.microsoft.com/office/drawing/2014/main" xmlns="" id="{69B174B7-F1C7-1D48-89B0-D8B5466A486B}"/>
              </a:ext>
            </a:extLst>
          </p:cNvPr>
          <p:cNvPicPr>
            <a:picLocks noChangeAspect="1"/>
          </p:cNvPicPr>
          <p:nvPr/>
        </p:nvPicPr>
        <p:blipFill>
          <a:blip r:embed="rId5"/>
          <a:stretch>
            <a:fillRect/>
          </a:stretch>
        </p:blipFill>
        <p:spPr>
          <a:xfrm>
            <a:off x="2588429" y="1422503"/>
            <a:ext cx="870602" cy="667462"/>
          </a:xfrm>
          <a:prstGeom prst="rect">
            <a:avLst/>
          </a:prstGeom>
        </p:spPr>
      </p:pic>
      <p:sp>
        <p:nvSpPr>
          <p:cNvPr id="7" name="Content Placeholder 9">
            <a:extLst>
              <a:ext uri="{FF2B5EF4-FFF2-40B4-BE49-F238E27FC236}">
                <a16:creationId xmlns:a16="http://schemas.microsoft.com/office/drawing/2014/main" xmlns="" id="{F744DA45-905A-2D47-8EEA-250DAF15AD77}"/>
              </a:ext>
            </a:extLst>
          </p:cNvPr>
          <p:cNvSpPr txBox="1">
            <a:spLocks/>
          </p:cNvSpPr>
          <p:nvPr/>
        </p:nvSpPr>
        <p:spPr>
          <a:xfrm>
            <a:off x="1503647" y="5981678"/>
            <a:ext cx="3342655" cy="433116"/>
          </a:xfrm>
          <a:prstGeom prst="rect">
            <a:avLst/>
          </a:prstGeom>
        </p:spPr>
        <p:txBody>
          <a:bodyPr>
            <a:normAutofit/>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lgn="ctr"/>
            <a:r>
              <a:rPr lang="en-US" sz="2000" b="1" dirty="0" err="1">
                <a:solidFill>
                  <a:srgbClr val="002F6C"/>
                </a:solidFill>
              </a:rPr>
              <a:t>RetireSMART</a:t>
            </a:r>
            <a:r>
              <a:rPr lang="en-US" sz="2000" b="1" dirty="0">
                <a:solidFill>
                  <a:srgbClr val="002F6C"/>
                </a:solidFill>
              </a:rPr>
              <a:t> Mobile app</a:t>
            </a:r>
          </a:p>
        </p:txBody>
      </p:sp>
      <p:pic>
        <p:nvPicPr>
          <p:cNvPr id="17" name="Picture 16">
            <a:extLst>
              <a:ext uri="{FF2B5EF4-FFF2-40B4-BE49-F238E27FC236}">
                <a16:creationId xmlns:a16="http://schemas.microsoft.com/office/drawing/2014/main" xmlns="" id="{1F0878D5-F326-3C40-8B47-79E3D2F64ABE}"/>
              </a:ext>
            </a:extLst>
          </p:cNvPr>
          <p:cNvPicPr>
            <a:picLocks noChangeAspect="1"/>
          </p:cNvPicPr>
          <p:nvPr/>
        </p:nvPicPr>
        <p:blipFill>
          <a:blip r:embed="rId6"/>
          <a:stretch>
            <a:fillRect/>
          </a:stretch>
        </p:blipFill>
        <p:spPr>
          <a:xfrm>
            <a:off x="2777953" y="5065622"/>
            <a:ext cx="359648" cy="769449"/>
          </a:xfrm>
          <a:prstGeom prst="rect">
            <a:avLst/>
          </a:prstGeom>
        </p:spPr>
      </p:pic>
      <p:cxnSp>
        <p:nvCxnSpPr>
          <p:cNvPr id="19" name="Straight Connector 18">
            <a:extLst>
              <a:ext uri="{FF2B5EF4-FFF2-40B4-BE49-F238E27FC236}">
                <a16:creationId xmlns:a16="http://schemas.microsoft.com/office/drawing/2014/main" xmlns="" id="{5949E006-03CF-4D47-AACB-95102321A339}"/>
              </a:ext>
            </a:extLst>
          </p:cNvPr>
          <p:cNvCxnSpPr/>
          <p:nvPr/>
        </p:nvCxnSpPr>
        <p:spPr>
          <a:xfrm>
            <a:off x="878297" y="2830137"/>
            <a:ext cx="415896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91121E2-ACFE-F642-BECE-394452AC9894}"/>
              </a:ext>
            </a:extLst>
          </p:cNvPr>
          <p:cNvCxnSpPr/>
          <p:nvPr/>
        </p:nvCxnSpPr>
        <p:spPr>
          <a:xfrm>
            <a:off x="944250" y="4709532"/>
            <a:ext cx="415896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711">
            <a:extLst>
              <a:ext uri="{FF2B5EF4-FFF2-40B4-BE49-F238E27FC236}">
                <a16:creationId xmlns:a16="http://schemas.microsoft.com/office/drawing/2014/main" xmlns="" id="{F0E9CA05-0C63-8B4C-BBE6-57FC7ACA4821}"/>
              </a:ext>
            </a:extLst>
          </p:cNvPr>
          <p:cNvSpPr txBox="1">
            <a:spLocks/>
          </p:cNvSpPr>
          <p:nvPr/>
        </p:nvSpPr>
        <p:spPr>
          <a:xfrm>
            <a:off x="782059" y="2098764"/>
            <a:ext cx="4501631" cy="843464"/>
          </a:xfrm>
          <a:prstGeom prst="rect">
            <a:avLst/>
          </a:prstGeom>
        </p:spPr>
        <p:txBody>
          <a:bodyPr>
            <a:normAutofit/>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lgn="ctr"/>
            <a:r>
              <a:rPr lang="en-US" sz="2000" b="1" dirty="0">
                <a:solidFill>
                  <a:schemeClr val="accent1"/>
                </a:solidFill>
              </a:rPr>
              <a:t>Online</a:t>
            </a:r>
            <a:endParaRPr lang="en-US" sz="2400" b="1" dirty="0">
              <a:solidFill>
                <a:schemeClr val="accent1"/>
              </a:solidFill>
            </a:endParaRPr>
          </a:p>
          <a:p>
            <a:pPr algn="ctr"/>
            <a:r>
              <a:rPr lang="en-US" sz="1600" b="1" dirty="0">
                <a:solidFill>
                  <a:schemeClr val="accent1"/>
                </a:solidFill>
              </a:rPr>
              <a:t>www.retiresmart.com</a:t>
            </a:r>
            <a:endParaRPr lang="en-US" sz="1600" dirty="0">
              <a:solidFill>
                <a:srgbClr val="FF0000"/>
              </a:solidFill>
            </a:endParaRPr>
          </a:p>
        </p:txBody>
      </p:sp>
      <p:sp>
        <p:nvSpPr>
          <p:cNvPr id="97" name="Content Placeholder 811">
            <a:extLst>
              <a:ext uri="{FF2B5EF4-FFF2-40B4-BE49-F238E27FC236}">
                <a16:creationId xmlns:a16="http://schemas.microsoft.com/office/drawing/2014/main" xmlns="" id="{1ECC9313-439D-CF43-AAA4-AD94D737216E}"/>
              </a:ext>
            </a:extLst>
          </p:cNvPr>
          <p:cNvSpPr txBox="1">
            <a:spLocks/>
          </p:cNvSpPr>
          <p:nvPr/>
        </p:nvSpPr>
        <p:spPr>
          <a:xfrm>
            <a:off x="2077674" y="3985715"/>
            <a:ext cx="1892113" cy="704616"/>
          </a:xfrm>
          <a:prstGeom prst="rect">
            <a:avLst/>
          </a:prstGeom>
        </p:spPr>
        <p:txBody>
          <a:bodyPr>
            <a:normAutofit/>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lgn="ctr"/>
            <a:r>
              <a:rPr lang="en-US" sz="2000" b="1" dirty="0">
                <a:solidFill>
                  <a:srgbClr val="002F6C"/>
                </a:solidFill>
              </a:rPr>
              <a:t>By</a:t>
            </a:r>
            <a:r>
              <a:rPr lang="en-US" sz="2000" b="1" dirty="0">
                <a:solidFill>
                  <a:schemeClr val="accent2"/>
                </a:solidFill>
              </a:rPr>
              <a:t> </a:t>
            </a:r>
            <a:r>
              <a:rPr lang="en-US" sz="2000" b="1" dirty="0">
                <a:solidFill>
                  <a:srgbClr val="002F6C"/>
                </a:solidFill>
              </a:rPr>
              <a:t>phone</a:t>
            </a:r>
          </a:p>
          <a:p>
            <a:pPr algn="ctr"/>
            <a:r>
              <a:rPr lang="en-US" sz="1600" b="1" dirty="0">
                <a:solidFill>
                  <a:srgbClr val="002F6C"/>
                </a:solidFill>
              </a:rPr>
              <a:t>1-800-743-5274</a:t>
            </a:r>
            <a:endParaRPr lang="en-US" sz="1600" dirty="0">
              <a:solidFill>
                <a:srgbClr val="FF0000"/>
              </a:solidFill>
            </a:endParaRPr>
          </a:p>
        </p:txBody>
      </p:sp>
      <p:sp>
        <p:nvSpPr>
          <p:cNvPr id="337" name="Content Placeholder 9">
            <a:extLst>
              <a:ext uri="{FF2B5EF4-FFF2-40B4-BE49-F238E27FC236}">
                <a16:creationId xmlns:a16="http://schemas.microsoft.com/office/drawing/2014/main" xmlns="" id="{F744DA45-905A-2D47-8EEA-250DAF15AD77}"/>
              </a:ext>
            </a:extLst>
          </p:cNvPr>
          <p:cNvSpPr txBox="1">
            <a:spLocks/>
          </p:cNvSpPr>
          <p:nvPr/>
        </p:nvSpPr>
        <p:spPr>
          <a:xfrm>
            <a:off x="1180663" y="5989006"/>
            <a:ext cx="3342655" cy="433116"/>
          </a:xfrm>
          <a:prstGeom prst="rect">
            <a:avLst/>
          </a:prstGeom>
        </p:spPr>
        <p:txBody>
          <a:bodyPr>
            <a:normAutofit/>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lgn="ctr"/>
            <a:endParaRPr lang="en-US" sz="2000" b="1" dirty="0">
              <a:solidFill>
                <a:srgbClr val="002F6C"/>
              </a:solidFill>
            </a:endParaRPr>
          </a:p>
        </p:txBody>
      </p:sp>
    </p:spTree>
    <p:extLst>
      <p:ext uri="{BB962C8B-B14F-4D97-AF65-F5344CB8AC3E}">
        <p14:creationId xmlns:p14="http://schemas.microsoft.com/office/powerpoint/2010/main" val="367424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A7BDDA-9FF0-FB44-8425-B113724444C4}"/>
              </a:ext>
            </a:extLst>
          </p:cNvPr>
          <p:cNvSpPr>
            <a:spLocks noGrp="1"/>
          </p:cNvSpPr>
          <p:nvPr>
            <p:ph type="title"/>
          </p:nvPr>
        </p:nvSpPr>
        <p:spPr/>
        <p:txBody>
          <a:bodyPr/>
          <a:lstStyle/>
          <a:p>
            <a:r>
              <a:rPr lang="en-US" dirty="0" err="1" smtClean="0"/>
              <a:t>RetireSMART</a:t>
            </a:r>
            <a:r>
              <a:rPr lang="en-US" dirty="0" smtClean="0"/>
              <a:t> App</a:t>
            </a:r>
            <a:endParaRPr lang="en-US" dirty="0"/>
          </a:p>
        </p:txBody>
      </p:sp>
      <p:sp>
        <p:nvSpPr>
          <p:cNvPr id="10" name="TextBox 9"/>
          <p:cNvSpPr txBox="1"/>
          <p:nvPr/>
        </p:nvSpPr>
        <p:spPr>
          <a:xfrm>
            <a:off x="1194407" y="2244006"/>
            <a:ext cx="5437748" cy="2238113"/>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2400" dirty="0">
                <a:solidFill>
                  <a:srgbClr val="002060"/>
                </a:solidFill>
              </a:rPr>
              <a:t>Make contributions</a:t>
            </a:r>
          </a:p>
          <a:p>
            <a:pPr marL="285750" lvl="0" indent="-285750">
              <a:lnSpc>
                <a:spcPct val="150000"/>
              </a:lnSpc>
              <a:buFont typeface="Arial" panose="020B0604020202020204" pitchFamily="34" charset="0"/>
              <a:buChar char="•"/>
            </a:pPr>
            <a:r>
              <a:rPr lang="en-US" sz="2400" dirty="0">
                <a:solidFill>
                  <a:srgbClr val="002060"/>
                </a:solidFill>
              </a:rPr>
              <a:t>View your account balance</a:t>
            </a:r>
          </a:p>
          <a:p>
            <a:pPr marL="285750" lvl="0" indent="-285750">
              <a:lnSpc>
                <a:spcPct val="150000"/>
              </a:lnSpc>
              <a:buFont typeface="Arial" panose="020B0604020202020204" pitchFamily="34" charset="0"/>
              <a:buChar char="•"/>
            </a:pPr>
            <a:r>
              <a:rPr lang="en-US" sz="2400" dirty="0">
                <a:solidFill>
                  <a:srgbClr val="002060"/>
                </a:solidFill>
              </a:rPr>
              <a:t>Review your rate of return</a:t>
            </a:r>
          </a:p>
          <a:p>
            <a:pPr marL="285750" lvl="0" indent="-285750">
              <a:lnSpc>
                <a:spcPct val="150000"/>
              </a:lnSpc>
              <a:buFont typeface="Arial" panose="020B0604020202020204" pitchFamily="34" charset="0"/>
              <a:buChar char="•"/>
            </a:pPr>
            <a:r>
              <a:rPr lang="en-US" sz="2400" dirty="0">
                <a:solidFill>
                  <a:srgbClr val="002060"/>
                </a:solidFill>
              </a:rPr>
              <a:t>Check your investment allocation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9727" y="1024906"/>
            <a:ext cx="3207651" cy="5656824"/>
          </a:xfrm>
          <a:prstGeom prst="rect">
            <a:avLst/>
          </a:prstGeom>
        </p:spPr>
      </p:pic>
      <p:sp>
        <p:nvSpPr>
          <p:cNvPr id="4" name="Rectangle 3"/>
          <p:cNvSpPr/>
          <p:nvPr/>
        </p:nvSpPr>
        <p:spPr>
          <a:xfrm>
            <a:off x="964941" y="4957453"/>
            <a:ext cx="6096000" cy="707886"/>
          </a:xfrm>
          <a:prstGeom prst="rect">
            <a:avLst/>
          </a:prstGeom>
        </p:spPr>
        <p:txBody>
          <a:bodyPr>
            <a:spAutoFit/>
          </a:bodyPr>
          <a:lstStyle/>
          <a:p>
            <a:pPr algn="ctr"/>
            <a:r>
              <a:rPr lang="en-US" sz="2000" b="1" dirty="0" smtClean="0">
                <a:solidFill>
                  <a:schemeClr val="accent1"/>
                </a:solidFill>
              </a:rPr>
              <a:t>Download </a:t>
            </a:r>
            <a:r>
              <a:rPr lang="en-US" sz="2000" b="1" dirty="0">
                <a:solidFill>
                  <a:schemeClr val="accent1"/>
                </a:solidFill>
              </a:rPr>
              <a:t>the </a:t>
            </a:r>
            <a:r>
              <a:rPr lang="en-US" sz="2000" b="1" dirty="0" err="1">
                <a:solidFill>
                  <a:schemeClr val="accent1"/>
                </a:solidFill>
              </a:rPr>
              <a:t>RetireSMART</a:t>
            </a:r>
            <a:r>
              <a:rPr lang="en-US" sz="2000" b="1" dirty="0">
                <a:solidFill>
                  <a:schemeClr val="accent1"/>
                </a:solidFill>
              </a:rPr>
              <a:t> app at the Apple</a:t>
            </a:r>
            <a:r>
              <a:rPr lang="en-US" sz="2000" b="1" baseline="30000" dirty="0">
                <a:solidFill>
                  <a:schemeClr val="accent1"/>
                </a:solidFill>
              </a:rPr>
              <a:t>®</a:t>
            </a:r>
            <a:r>
              <a:rPr lang="en-US" sz="2000" b="1" dirty="0">
                <a:solidFill>
                  <a:schemeClr val="accent1"/>
                </a:solidFill>
              </a:rPr>
              <a:t> App Store</a:t>
            </a:r>
            <a:r>
              <a:rPr lang="en-US" sz="2000" b="1" baseline="30000" dirty="0">
                <a:solidFill>
                  <a:schemeClr val="accent1"/>
                </a:solidFill>
              </a:rPr>
              <a:t>®</a:t>
            </a:r>
            <a:r>
              <a:rPr lang="en-US" sz="2000" b="1" dirty="0">
                <a:solidFill>
                  <a:schemeClr val="accent1"/>
                </a:solidFill>
              </a:rPr>
              <a:t> and Google Play™ store.</a:t>
            </a:r>
          </a:p>
        </p:txBody>
      </p:sp>
      <p:sp>
        <p:nvSpPr>
          <p:cNvPr id="5" name="Rectangle 4"/>
          <p:cNvSpPr/>
          <p:nvPr/>
        </p:nvSpPr>
        <p:spPr>
          <a:xfrm>
            <a:off x="865281" y="6232981"/>
            <a:ext cx="6096000" cy="338554"/>
          </a:xfrm>
          <a:prstGeom prst="rect">
            <a:avLst/>
          </a:prstGeom>
        </p:spPr>
        <p:txBody>
          <a:bodyPr>
            <a:spAutoFit/>
          </a:bodyPr>
          <a:lstStyle/>
          <a:p>
            <a:r>
              <a:rPr lang="en-US" sz="1600" dirty="0"/>
              <a:t>Apple</a:t>
            </a:r>
            <a:r>
              <a:rPr lang="en-US" sz="1600" baseline="30000" dirty="0"/>
              <a:t>®</a:t>
            </a:r>
            <a:r>
              <a:rPr lang="en-US" sz="1600" dirty="0"/>
              <a:t> and App Store</a:t>
            </a:r>
            <a:r>
              <a:rPr lang="en-US" sz="1600" baseline="30000" dirty="0"/>
              <a:t>® </a:t>
            </a:r>
            <a:r>
              <a:rPr lang="en-US" sz="1600" dirty="0"/>
              <a:t>are trademarks of Apple Inc.</a:t>
            </a:r>
          </a:p>
        </p:txBody>
      </p:sp>
    </p:spTree>
    <p:extLst>
      <p:ext uri="{BB962C8B-B14F-4D97-AF65-F5344CB8AC3E}">
        <p14:creationId xmlns:p14="http://schemas.microsoft.com/office/powerpoint/2010/main" val="360329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6C3EC6A-C331-E746-89D0-F54DD6C7AC02}"/>
              </a:ext>
            </a:extLst>
          </p:cNvPr>
          <p:cNvSpPr/>
          <p:nvPr/>
        </p:nvSpPr>
        <p:spPr>
          <a:xfrm>
            <a:off x="0" y="2325038"/>
            <a:ext cx="5795319" cy="40818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9A1FAE1-8719-E94E-83D4-86AF82ECCB04}"/>
              </a:ext>
            </a:extLst>
          </p:cNvPr>
          <p:cNvSpPr>
            <a:spLocks noGrp="1"/>
          </p:cNvSpPr>
          <p:nvPr>
            <p:ph type="title"/>
          </p:nvPr>
        </p:nvSpPr>
        <p:spPr>
          <a:xfrm>
            <a:off x="363793" y="362756"/>
            <a:ext cx="11464413" cy="893535"/>
          </a:xfrm>
        </p:spPr>
        <p:txBody>
          <a:bodyPr>
            <a:normAutofit/>
          </a:bodyPr>
          <a:lstStyle/>
          <a:p>
            <a:r>
              <a:rPr lang="en-US" sz="2800" dirty="0"/>
              <a:t>#1 Social Security</a:t>
            </a:r>
          </a:p>
        </p:txBody>
      </p:sp>
      <p:pic>
        <p:nvPicPr>
          <p:cNvPr id="6" name="Picture 5">
            <a:extLst>
              <a:ext uri="{FF2B5EF4-FFF2-40B4-BE49-F238E27FC236}">
                <a16:creationId xmlns:a16="http://schemas.microsoft.com/office/drawing/2014/main" xmlns="" id="{A5A88DDA-9887-8A44-B5E0-C9637C917D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663186" y="1851072"/>
            <a:ext cx="6528814" cy="4555793"/>
          </a:xfrm>
          <a:prstGeom prst="rect">
            <a:avLst/>
          </a:prstGeom>
        </p:spPr>
      </p:pic>
      <p:sp>
        <p:nvSpPr>
          <p:cNvPr id="4" name="Oval 3">
            <a:extLst>
              <a:ext uri="{FF2B5EF4-FFF2-40B4-BE49-F238E27FC236}">
                <a16:creationId xmlns:a16="http://schemas.microsoft.com/office/drawing/2014/main" xmlns="" id="{25C904A6-08D9-4F48-B075-E5095CFDC93C}"/>
              </a:ext>
            </a:extLst>
          </p:cNvPr>
          <p:cNvSpPr/>
          <p:nvPr/>
        </p:nvSpPr>
        <p:spPr>
          <a:xfrm>
            <a:off x="10182062" y="115433"/>
            <a:ext cx="1433291" cy="14332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POP QUIZ</a:t>
            </a:r>
          </a:p>
        </p:txBody>
      </p:sp>
      <p:grpSp>
        <p:nvGrpSpPr>
          <p:cNvPr id="14" name="Group 13">
            <a:extLst>
              <a:ext uri="{FF2B5EF4-FFF2-40B4-BE49-F238E27FC236}">
                <a16:creationId xmlns:a16="http://schemas.microsoft.com/office/drawing/2014/main" xmlns="" id="{E265F764-FE1E-304D-8B1F-3FFA01A52A42}"/>
              </a:ext>
            </a:extLst>
          </p:cNvPr>
          <p:cNvGrpSpPr/>
          <p:nvPr/>
        </p:nvGrpSpPr>
        <p:grpSpPr>
          <a:xfrm>
            <a:off x="0" y="1611878"/>
            <a:ext cx="12192000" cy="769441"/>
            <a:chOff x="0" y="1784876"/>
            <a:chExt cx="12192000" cy="769441"/>
          </a:xfrm>
        </p:grpSpPr>
        <p:sp>
          <p:nvSpPr>
            <p:cNvPr id="7" name="Rectangle 6">
              <a:extLst>
                <a:ext uri="{FF2B5EF4-FFF2-40B4-BE49-F238E27FC236}">
                  <a16:creationId xmlns:a16="http://schemas.microsoft.com/office/drawing/2014/main" xmlns="" id="{DFB533B5-B7AD-F249-8669-27C87CA9FAC8}"/>
                </a:ext>
              </a:extLst>
            </p:cNvPr>
            <p:cNvSpPr/>
            <p:nvPr/>
          </p:nvSpPr>
          <p:spPr>
            <a:xfrm>
              <a:off x="0" y="1841158"/>
              <a:ext cx="12192000" cy="656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B8203BC-B360-8843-8028-1FD6AFC96486}"/>
                </a:ext>
              </a:extLst>
            </p:cNvPr>
            <p:cNvSpPr txBox="1"/>
            <p:nvPr/>
          </p:nvSpPr>
          <p:spPr>
            <a:xfrm>
              <a:off x="535442" y="1784876"/>
              <a:ext cx="659155" cy="769441"/>
            </a:xfrm>
            <a:prstGeom prst="rect">
              <a:avLst/>
            </a:prstGeom>
            <a:noFill/>
          </p:spPr>
          <p:txBody>
            <a:bodyPr wrap="none" rtlCol="0">
              <a:spAutoFit/>
            </a:bodyPr>
            <a:lstStyle/>
            <a:p>
              <a:r>
                <a:rPr lang="en-US" sz="4400" b="1" dirty="0">
                  <a:solidFill>
                    <a:schemeClr val="bg1"/>
                  </a:solidFill>
                </a:rPr>
                <a:t>Q</a:t>
              </a:r>
            </a:p>
          </p:txBody>
        </p:sp>
        <p:cxnSp>
          <p:nvCxnSpPr>
            <p:cNvPr id="11" name="Straight Connector 10">
              <a:extLst>
                <a:ext uri="{FF2B5EF4-FFF2-40B4-BE49-F238E27FC236}">
                  <a16:creationId xmlns:a16="http://schemas.microsoft.com/office/drawing/2014/main" xmlns="" id="{2F9215DD-09EA-E747-AAC2-38F7A8878569}"/>
                </a:ext>
              </a:extLst>
            </p:cNvPr>
            <p:cNvCxnSpPr/>
            <p:nvPr/>
          </p:nvCxnSpPr>
          <p:spPr>
            <a:xfrm>
              <a:off x="1346886" y="1952368"/>
              <a:ext cx="0" cy="4572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2" name="Content Placeholder 6">
            <a:extLst>
              <a:ext uri="{FF2B5EF4-FFF2-40B4-BE49-F238E27FC236}">
                <a16:creationId xmlns:a16="http://schemas.microsoft.com/office/drawing/2014/main" xmlns="" id="{57ADE73F-A415-F34D-9F6D-C7F424DE0D88}"/>
              </a:ext>
            </a:extLst>
          </p:cNvPr>
          <p:cNvSpPr txBox="1">
            <a:spLocks/>
          </p:cNvSpPr>
          <p:nvPr/>
        </p:nvSpPr>
        <p:spPr>
          <a:xfrm>
            <a:off x="1519881" y="1668161"/>
            <a:ext cx="10437339" cy="668572"/>
          </a:xfrm>
          <a:prstGeom prst="rect">
            <a:avLst/>
          </a:prstGeom>
        </p:spPr>
        <p:txBody>
          <a:bodyPr anchor="ctr" anchorCtr="0">
            <a:noAutofit/>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r>
              <a:rPr lang="en-US" sz="2000">
                <a:solidFill>
                  <a:schemeClr val="bg1"/>
                </a:solidFill>
              </a:rPr>
              <a:t>What is the average monthly retirement benefit provided by Social Security?</a:t>
            </a:r>
            <a:endParaRPr lang="en-US" sz="2000" dirty="0">
              <a:solidFill>
                <a:schemeClr val="bg1"/>
              </a:solidFill>
            </a:endParaRPr>
          </a:p>
        </p:txBody>
      </p:sp>
      <p:sp>
        <p:nvSpPr>
          <p:cNvPr id="13" name="TextBox 12">
            <a:extLst>
              <a:ext uri="{FF2B5EF4-FFF2-40B4-BE49-F238E27FC236}">
                <a16:creationId xmlns:a16="http://schemas.microsoft.com/office/drawing/2014/main" xmlns="" id="{9B48CBB1-1C16-594C-B8BF-86C306798DD3}"/>
              </a:ext>
            </a:extLst>
          </p:cNvPr>
          <p:cNvSpPr txBox="1"/>
          <p:nvPr/>
        </p:nvSpPr>
        <p:spPr>
          <a:xfrm>
            <a:off x="1519881" y="2810699"/>
            <a:ext cx="3559946" cy="2677656"/>
          </a:xfrm>
          <a:prstGeom prst="rect">
            <a:avLst/>
          </a:prstGeom>
          <a:noFill/>
        </p:spPr>
        <p:txBody>
          <a:bodyPr wrap="square" rtlCol="0">
            <a:spAutoFit/>
          </a:bodyPr>
          <a:lstStyle/>
          <a:p>
            <a:r>
              <a:rPr lang="en-US" sz="2400" dirty="0">
                <a:solidFill>
                  <a:schemeClr val="accent1"/>
                </a:solidFill>
              </a:rPr>
              <a:t>A.   $  920</a:t>
            </a:r>
          </a:p>
          <a:p>
            <a:endParaRPr lang="en-US" sz="2400" dirty="0">
              <a:solidFill>
                <a:schemeClr val="accent1"/>
              </a:solidFill>
            </a:endParaRPr>
          </a:p>
          <a:p>
            <a:r>
              <a:rPr lang="en-US" sz="2400" dirty="0">
                <a:solidFill>
                  <a:schemeClr val="accent1"/>
                </a:solidFill>
              </a:rPr>
              <a:t>B.   $1,369</a:t>
            </a:r>
          </a:p>
          <a:p>
            <a:endParaRPr lang="en-US" sz="2400" dirty="0">
              <a:solidFill>
                <a:schemeClr val="accent1"/>
              </a:solidFill>
            </a:endParaRPr>
          </a:p>
          <a:p>
            <a:r>
              <a:rPr lang="en-US" sz="2400" dirty="0">
                <a:solidFill>
                  <a:schemeClr val="accent1"/>
                </a:solidFill>
              </a:rPr>
              <a:t>C.  $2,578</a:t>
            </a:r>
          </a:p>
          <a:p>
            <a:endParaRPr lang="en-US" sz="2400" dirty="0">
              <a:solidFill>
                <a:schemeClr val="accent1"/>
              </a:solidFill>
            </a:endParaRPr>
          </a:p>
          <a:p>
            <a:r>
              <a:rPr lang="en-US" sz="2400" dirty="0">
                <a:solidFill>
                  <a:schemeClr val="accent1"/>
                </a:solidFill>
              </a:rPr>
              <a:t>D.  $3,949</a:t>
            </a:r>
          </a:p>
        </p:txBody>
      </p:sp>
    </p:spTree>
    <p:extLst>
      <p:ext uri="{BB962C8B-B14F-4D97-AF65-F5344CB8AC3E}">
        <p14:creationId xmlns:p14="http://schemas.microsoft.com/office/powerpoint/2010/main" val="373955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9688E1B-FE3F-8542-A751-AC2E40A418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434666"/>
          </a:xfrm>
          <a:prstGeom prst="rect">
            <a:avLst/>
          </a:prstGeom>
        </p:spPr>
      </p:pic>
      <p:sp>
        <p:nvSpPr>
          <p:cNvPr id="8" name="Oval 7">
            <a:extLst>
              <a:ext uri="{FF2B5EF4-FFF2-40B4-BE49-F238E27FC236}">
                <a16:creationId xmlns:a16="http://schemas.microsoft.com/office/drawing/2014/main" xmlns="" id="{43ED9D93-2B33-6C4B-807E-62B49660986E}"/>
              </a:ext>
            </a:extLst>
          </p:cNvPr>
          <p:cNvSpPr/>
          <p:nvPr/>
        </p:nvSpPr>
        <p:spPr>
          <a:xfrm>
            <a:off x="6238180" y="311512"/>
            <a:ext cx="5632088" cy="563208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E60B70F-704A-D842-AE45-D761EDBFFB8B}"/>
              </a:ext>
            </a:extLst>
          </p:cNvPr>
          <p:cNvSpPr>
            <a:spLocks noGrp="1"/>
          </p:cNvSpPr>
          <p:nvPr>
            <p:ph type="title"/>
          </p:nvPr>
        </p:nvSpPr>
        <p:spPr>
          <a:xfrm>
            <a:off x="6798945" y="1668700"/>
            <a:ext cx="4622061" cy="893535"/>
          </a:xfrm>
        </p:spPr>
        <p:txBody>
          <a:bodyPr/>
          <a:lstStyle/>
          <a:p>
            <a:pPr algn="ctr"/>
            <a:r>
              <a:rPr lang="en-US" sz="3600" dirty="0">
                <a:solidFill>
                  <a:schemeClr val="bg1"/>
                </a:solidFill>
              </a:rPr>
              <a:t>Take the Final Steps</a:t>
            </a:r>
          </a:p>
        </p:txBody>
      </p:sp>
      <p:sp>
        <p:nvSpPr>
          <p:cNvPr id="7" name="TextBox 6">
            <a:extLst>
              <a:ext uri="{FF2B5EF4-FFF2-40B4-BE49-F238E27FC236}">
                <a16:creationId xmlns:a16="http://schemas.microsoft.com/office/drawing/2014/main" xmlns="" id="{BA8CE380-E743-ED44-A292-BA226F1D55AD}"/>
              </a:ext>
            </a:extLst>
          </p:cNvPr>
          <p:cNvSpPr txBox="1"/>
          <p:nvPr/>
        </p:nvSpPr>
        <p:spPr>
          <a:xfrm>
            <a:off x="6798944" y="2938830"/>
            <a:ext cx="4939072"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All employee MUST Fill out forms today</a:t>
            </a:r>
          </a:p>
          <a:p>
            <a:pPr marL="457200" indent="-457200">
              <a:buFont typeface="Arial" panose="020B0604020202020204" pitchFamily="34" charset="0"/>
              <a:buChar char="•"/>
            </a:pPr>
            <a:r>
              <a:rPr lang="en-US" sz="2800" dirty="0" smtClean="0">
                <a:solidFill>
                  <a:schemeClr val="bg1"/>
                </a:solidFill>
              </a:rPr>
              <a:t>Name </a:t>
            </a:r>
            <a:r>
              <a:rPr lang="en-US" sz="2800" dirty="0">
                <a:solidFill>
                  <a:schemeClr val="bg1"/>
                </a:solidFill>
              </a:rPr>
              <a:t>your </a:t>
            </a:r>
            <a:r>
              <a:rPr lang="en-US" sz="2800" dirty="0" smtClean="0">
                <a:solidFill>
                  <a:schemeClr val="bg1"/>
                </a:solidFill>
              </a:rPr>
              <a:t>beneficiary</a:t>
            </a:r>
          </a:p>
        </p:txBody>
      </p:sp>
      <p:cxnSp>
        <p:nvCxnSpPr>
          <p:cNvPr id="10" name="Straight Connector 9">
            <a:extLst>
              <a:ext uri="{FF2B5EF4-FFF2-40B4-BE49-F238E27FC236}">
                <a16:creationId xmlns:a16="http://schemas.microsoft.com/office/drawing/2014/main" xmlns="" id="{ABEC5339-8C55-8247-8BCE-A1981C5FCE90}"/>
              </a:ext>
            </a:extLst>
          </p:cNvPr>
          <p:cNvCxnSpPr>
            <a:cxnSpLocks/>
          </p:cNvCxnSpPr>
          <p:nvPr/>
        </p:nvCxnSpPr>
        <p:spPr>
          <a:xfrm>
            <a:off x="6798944" y="2646901"/>
            <a:ext cx="462206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6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768642" y="4475222"/>
            <a:ext cx="85629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US" altLang="en-US" sz="1200" dirty="0">
                <a:solidFill>
                  <a:schemeClr val="bg1"/>
                </a:solidFill>
                <a:ea typeface="MS ??"/>
                <a:cs typeface="Times New Roman" pitchFamily="18" charset="0"/>
              </a:rPr>
              <a:t>This </a:t>
            </a:r>
            <a:r>
              <a:rPr lang="en-US" altLang="en-US" sz="1200" dirty="0">
                <a:solidFill>
                  <a:schemeClr val="bg1"/>
                </a:solidFill>
                <a:latin typeface="+mj-lt"/>
                <a:ea typeface="MS ??"/>
                <a:cs typeface="Times New Roman" pitchFamily="18" charset="0"/>
              </a:rPr>
              <a:t>presentation</a:t>
            </a:r>
            <a:r>
              <a:rPr lang="en-US" altLang="en-US" sz="1200" dirty="0">
                <a:solidFill>
                  <a:schemeClr val="bg1"/>
                </a:solidFill>
                <a:ea typeface="MS ??"/>
                <a:cs typeface="Times New Roman" pitchFamily="18" charset="0"/>
              </a:rPr>
              <a:t> is for educational purposes </a:t>
            </a:r>
            <a:r>
              <a:rPr lang="en-US" altLang="en-US" sz="1200" dirty="0" smtClean="0">
                <a:solidFill>
                  <a:schemeClr val="bg1"/>
                </a:solidFill>
                <a:ea typeface="MS ??"/>
                <a:cs typeface="Times New Roman" pitchFamily="18" charset="0"/>
              </a:rPr>
              <a:t>only. The </a:t>
            </a:r>
            <a:r>
              <a:rPr lang="en-US" altLang="en-US" sz="1200" dirty="0">
                <a:solidFill>
                  <a:schemeClr val="bg1"/>
                </a:solidFill>
                <a:ea typeface="MS ??"/>
                <a:cs typeface="Times New Roman" pitchFamily="18" charset="0"/>
              </a:rPr>
              <a:t>information provided is not written or intended as specific tax or legal advice. MassMutual, its subsidiaries, employees and representatives are not authorized to give tax or legal advice. Individuals are encouraged to seek advice from their own tax or legal counsel.</a:t>
            </a:r>
            <a:endParaRPr lang="en-US" altLang="en-US" sz="1800" dirty="0">
              <a:solidFill>
                <a:schemeClr val="bg1"/>
              </a:solidFill>
              <a:ea typeface="MS ??"/>
              <a:cs typeface="Times New Roman" pitchFamily="18" charset="0"/>
            </a:endParaRPr>
          </a:p>
        </p:txBody>
      </p:sp>
      <p:sp>
        <p:nvSpPr>
          <p:cNvPr id="3" name="Rectangle 2"/>
          <p:cNvSpPr/>
          <p:nvPr/>
        </p:nvSpPr>
        <p:spPr>
          <a:xfrm>
            <a:off x="1679123" y="5610729"/>
            <a:ext cx="8855529" cy="246221"/>
          </a:xfrm>
          <a:prstGeom prst="rect">
            <a:avLst/>
          </a:prstGeom>
        </p:spPr>
        <p:txBody>
          <a:bodyPr wrap="square">
            <a:spAutoFit/>
          </a:bodyPr>
          <a:lstStyle/>
          <a:p>
            <a:pPr algn="ctr"/>
            <a:r>
              <a:rPr lang="en-US" sz="1000" b="1" i="0" dirty="0">
                <a:solidFill>
                  <a:srgbClr val="FFFFFF"/>
                </a:solidFill>
                <a:effectLst/>
                <a:latin typeface="Century Gothic Bold" charset="0"/>
                <a:ea typeface="Century Gothic Bold" charset="0"/>
                <a:cs typeface="Century Gothic Bold" charset="0"/>
              </a:rPr>
              <a:t>© 2018 Massachusetts Mutual Life Insurance Company (MassMutual), Springfield, MA 01111-0001. All rights reserved. www.massmutual.com</a:t>
            </a:r>
          </a:p>
        </p:txBody>
      </p:sp>
      <p:pic>
        <p:nvPicPr>
          <p:cNvPr id="4" name="Picture 3"/>
          <p:cNvPicPr>
            <a:picLocks noChangeAspect="1"/>
          </p:cNvPicPr>
          <p:nvPr/>
        </p:nvPicPr>
        <p:blipFill>
          <a:blip r:embed="rId3"/>
          <a:stretch>
            <a:fillRect/>
          </a:stretch>
        </p:blipFill>
        <p:spPr>
          <a:xfrm>
            <a:off x="3363687" y="3105398"/>
            <a:ext cx="5468112" cy="647621"/>
          </a:xfrm>
          <a:prstGeom prst="rect">
            <a:avLst/>
          </a:prstGeom>
        </p:spPr>
      </p:pic>
    </p:spTree>
    <p:extLst>
      <p:ext uri="{BB962C8B-B14F-4D97-AF65-F5344CB8AC3E}">
        <p14:creationId xmlns:p14="http://schemas.microsoft.com/office/powerpoint/2010/main" val="55228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95249377"/>
              </p:ext>
            </p:extLst>
          </p:nvPr>
        </p:nvGraphicFramePr>
        <p:xfrm>
          <a:off x="216031" y="3582184"/>
          <a:ext cx="11410362" cy="2875175"/>
        </p:xfrm>
        <a:graphic>
          <a:graphicData uri="http://schemas.openxmlformats.org/drawingml/2006/table">
            <a:tbl>
              <a:tblPr firstRow="1" firstCol="1" bandRow="1">
                <a:tableStyleId>{5C22544A-7EE6-4342-B048-85BDC9FD1C3A}</a:tableStyleId>
              </a:tblPr>
              <a:tblGrid>
                <a:gridCol w="5703217">
                  <a:extLst>
                    <a:ext uri="{9D8B030D-6E8A-4147-A177-3AD203B41FA5}">
                      <a16:colId xmlns:a16="http://schemas.microsoft.com/office/drawing/2014/main" xmlns="" val="2278771018"/>
                    </a:ext>
                  </a:extLst>
                </a:gridCol>
                <a:gridCol w="5707145">
                  <a:extLst>
                    <a:ext uri="{9D8B030D-6E8A-4147-A177-3AD203B41FA5}">
                      <a16:colId xmlns:a16="http://schemas.microsoft.com/office/drawing/2014/main" xmlns="" val="2358607659"/>
                    </a:ext>
                  </a:extLst>
                </a:gridCol>
              </a:tblGrid>
              <a:tr h="609885">
                <a:tc>
                  <a:txBody>
                    <a:bodyPr/>
                    <a:lstStyle/>
                    <a:p>
                      <a:pPr marL="0" marR="0">
                        <a:spcBef>
                          <a:spcPts val="0"/>
                        </a:spcBef>
                        <a:spcAft>
                          <a:spcPts val="0"/>
                        </a:spcAft>
                      </a:pPr>
                      <a:r>
                        <a:rPr lang="en-US" sz="1000">
                          <a:effectLst/>
                        </a:rPr>
                        <a:t>Description</a:t>
                      </a:r>
                      <a:endParaRPr lang="en-US" sz="1100">
                        <a:effectLst/>
                        <a:latin typeface="Calibri" panose="020F0502020204030204" pitchFamily="34" charset="0"/>
                        <a:ea typeface="Calibri" panose="020F0502020204030204" pitchFamily="34" charset="0"/>
                      </a:endParaRPr>
                    </a:p>
                  </a:txBody>
                  <a:tcPr marL="12700" marR="12700" marT="12700" marB="12700" anchor="ctr"/>
                </a:tc>
                <a:tc>
                  <a:txBody>
                    <a:bodyPr/>
                    <a:lstStyle/>
                    <a:p>
                      <a:pPr marL="0" marR="0">
                        <a:spcBef>
                          <a:spcPts val="0"/>
                        </a:spcBef>
                        <a:spcAft>
                          <a:spcPts val="0"/>
                        </a:spcAft>
                      </a:pPr>
                      <a:r>
                        <a:rPr lang="en-US" sz="1000">
                          <a:effectLst/>
                        </a:rPr>
                        <a:t>Link to Item</a:t>
                      </a:r>
                      <a:endParaRPr lang="en-US" sz="1100">
                        <a:effectLst/>
                        <a:latin typeface="Calibri" panose="020F0502020204030204" pitchFamily="34" charset="0"/>
                        <a:ea typeface="Calibri" panose="020F0502020204030204" pitchFamily="34" charset="0"/>
                      </a:endParaRPr>
                    </a:p>
                  </a:txBody>
                  <a:tcPr marL="12700" marR="12700" marT="12700" marB="12700" anchor="ctr"/>
                </a:tc>
                <a:extLst>
                  <a:ext uri="{0D108BD9-81ED-4DB2-BD59-A6C34878D82A}">
                    <a16:rowId xmlns:a16="http://schemas.microsoft.com/office/drawing/2014/main" xmlns="" val="1833612150"/>
                  </a:ext>
                </a:extLst>
              </a:tr>
              <a:tr h="1132645">
                <a:tc>
                  <a:txBody>
                    <a:bodyPr/>
                    <a:lstStyle/>
                    <a:p>
                      <a:pPr marL="0" marR="0">
                        <a:spcBef>
                          <a:spcPts val="0"/>
                        </a:spcBef>
                        <a:spcAft>
                          <a:spcPts val="0"/>
                        </a:spcAft>
                      </a:pPr>
                      <a:r>
                        <a:rPr lang="en-US" sz="1000">
                          <a:effectLst/>
                        </a:rPr>
                        <a:t>RetireSmart Mobile App - Make your retirement savings grow. On the go. </a:t>
                      </a:r>
                      <a:endParaRPr lang="en-US" sz="1100">
                        <a:effectLst/>
                        <a:latin typeface="Calibri" panose="020F0502020204030204" pitchFamily="34" charset="0"/>
                        <a:ea typeface="Calibri" panose="020F0502020204030204" pitchFamily="34" charset="0"/>
                      </a:endParaRPr>
                    </a:p>
                  </a:txBody>
                  <a:tcPr marL="12700" marR="12700" marT="12700" marB="12700" anchor="ctr"/>
                </a:tc>
                <a:tc>
                  <a:txBody>
                    <a:bodyPr/>
                    <a:lstStyle/>
                    <a:p>
                      <a:pPr marL="0" marR="0">
                        <a:spcBef>
                          <a:spcPts val="0"/>
                        </a:spcBef>
                        <a:spcAft>
                          <a:spcPts val="0"/>
                        </a:spcAft>
                      </a:pPr>
                      <a:r>
                        <a:rPr lang="en-US" sz="1000" u="sng">
                          <a:effectLst/>
                          <a:hlinkClick r:id="rId3"/>
                        </a:rPr>
                        <a:t>https://merrillconnect.iscorp.com/massmutual/download/viewDocument?mcItemNbr=RS6045</a:t>
                      </a:r>
                      <a:endParaRPr lang="en-US" sz="1100">
                        <a:effectLst/>
                        <a:latin typeface="Calibri" panose="020F0502020204030204" pitchFamily="34" charset="0"/>
                        <a:ea typeface="Calibri" panose="020F0502020204030204" pitchFamily="34" charset="0"/>
                      </a:endParaRPr>
                    </a:p>
                  </a:txBody>
                  <a:tcPr marL="12700" marR="12700" marT="12700" marB="12700" anchor="ctr"/>
                </a:tc>
                <a:extLst>
                  <a:ext uri="{0D108BD9-81ED-4DB2-BD59-A6C34878D82A}">
                    <a16:rowId xmlns:a16="http://schemas.microsoft.com/office/drawing/2014/main" xmlns="" val="1381638389"/>
                  </a:ext>
                </a:extLst>
              </a:tr>
              <a:tr h="1132645">
                <a:tc>
                  <a:txBody>
                    <a:bodyPr/>
                    <a:lstStyle/>
                    <a:p>
                      <a:pPr marL="0" marR="0">
                        <a:spcBef>
                          <a:spcPts val="0"/>
                        </a:spcBef>
                        <a:spcAft>
                          <a:spcPts val="0"/>
                        </a:spcAft>
                      </a:pPr>
                      <a:r>
                        <a:rPr lang="en-US" sz="1000">
                          <a:effectLst/>
                        </a:rPr>
                        <a:t>RetireSmart Account Access Guide</a:t>
                      </a:r>
                      <a:endParaRPr lang="en-US" sz="1100">
                        <a:effectLst/>
                        <a:latin typeface="Calibri" panose="020F0502020204030204" pitchFamily="34" charset="0"/>
                        <a:ea typeface="Calibri" panose="020F0502020204030204" pitchFamily="34" charset="0"/>
                      </a:endParaRPr>
                    </a:p>
                  </a:txBody>
                  <a:tcPr marL="12700" marR="12700" marT="12700" marB="12700" anchor="ctr"/>
                </a:tc>
                <a:tc>
                  <a:txBody>
                    <a:bodyPr/>
                    <a:lstStyle/>
                    <a:p>
                      <a:pPr marL="0" marR="0">
                        <a:spcBef>
                          <a:spcPts val="0"/>
                        </a:spcBef>
                        <a:spcAft>
                          <a:spcPts val="0"/>
                        </a:spcAft>
                      </a:pPr>
                      <a:r>
                        <a:rPr lang="en-US" sz="1000" u="sng" dirty="0">
                          <a:effectLst/>
                          <a:hlinkClick r:id="rId4"/>
                        </a:rPr>
                        <a:t>https://merrillconnect.iscorp.com/massmutual/download/viewDocument?mcItemNbr=RS5903</a:t>
                      </a:r>
                      <a:endParaRPr lang="en-US" sz="1100" dirty="0">
                        <a:effectLst/>
                        <a:latin typeface="Calibri" panose="020F0502020204030204" pitchFamily="34" charset="0"/>
                        <a:ea typeface="Calibri" panose="020F0502020204030204" pitchFamily="34" charset="0"/>
                      </a:endParaRPr>
                    </a:p>
                  </a:txBody>
                  <a:tcPr marL="12700" marR="12700" marT="12700" marB="12700" anchor="ctr"/>
                </a:tc>
                <a:extLst>
                  <a:ext uri="{0D108BD9-81ED-4DB2-BD59-A6C34878D82A}">
                    <a16:rowId xmlns:a16="http://schemas.microsoft.com/office/drawing/2014/main" xmlns="" val="2416565526"/>
                  </a:ext>
                </a:extLst>
              </a:tr>
            </a:tbl>
          </a:graphicData>
        </a:graphic>
      </p:graphicFrame>
      <p:sp>
        <p:nvSpPr>
          <p:cNvPr id="3" name="Rectangle 1"/>
          <p:cNvSpPr>
            <a:spLocks noChangeArrowheads="1"/>
          </p:cNvSpPr>
          <p:nvPr/>
        </p:nvSpPr>
        <p:spPr bwMode="auto">
          <a:xfrm>
            <a:off x="216031" y="114983"/>
            <a:ext cx="11265816"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Mobile app </a:t>
            </a: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5"/>
              </a:rPr>
              <a:t>https://massmutual.invisionapp.com/share/435U7BHNF</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Retiresmart </a:t>
            </a: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6"/>
              </a:rPr>
              <a:t>https://massmutual.invisionapp.com/share/AJOZW2YSPYE#/screens</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Also, here is a 1:45sec MapMyfinances video for employees</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7"/>
              </a:rPr>
              <a:t>https://players.brightcove.net/3608769907001/default_default/index.html?videoId=6010369583001</a:t>
            </a: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and a 44sec video on the app</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8"/>
              </a:rPr>
              <a:t>https://www.youtube.com/watch?reload=9&amp;v=bM-aEVbkvtc</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finally here are the flyers for the website and app</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4368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6C3EC6A-C331-E746-89D0-F54DD6C7AC02}"/>
              </a:ext>
            </a:extLst>
          </p:cNvPr>
          <p:cNvSpPr/>
          <p:nvPr/>
        </p:nvSpPr>
        <p:spPr>
          <a:xfrm>
            <a:off x="0" y="2325038"/>
            <a:ext cx="5795319" cy="40818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9A1FAE1-8719-E94E-83D4-86AF82ECCB04}"/>
              </a:ext>
            </a:extLst>
          </p:cNvPr>
          <p:cNvSpPr>
            <a:spLocks noGrp="1"/>
          </p:cNvSpPr>
          <p:nvPr>
            <p:ph type="title"/>
          </p:nvPr>
        </p:nvSpPr>
        <p:spPr>
          <a:xfrm>
            <a:off x="363793" y="362756"/>
            <a:ext cx="11464413" cy="893535"/>
          </a:xfrm>
        </p:spPr>
        <p:txBody>
          <a:bodyPr>
            <a:normAutofit/>
          </a:bodyPr>
          <a:lstStyle/>
          <a:p>
            <a:r>
              <a:rPr lang="en-US" sz="2800" dirty="0"/>
              <a:t>#1 Social Security</a:t>
            </a:r>
          </a:p>
        </p:txBody>
      </p:sp>
      <p:pic>
        <p:nvPicPr>
          <p:cNvPr id="6" name="Picture 5">
            <a:extLst>
              <a:ext uri="{FF2B5EF4-FFF2-40B4-BE49-F238E27FC236}">
                <a16:creationId xmlns:a16="http://schemas.microsoft.com/office/drawing/2014/main" xmlns="" id="{A5A88DDA-9887-8A44-B5E0-C9637C917D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663186" y="1851072"/>
            <a:ext cx="6528814" cy="4555793"/>
          </a:xfrm>
          <a:prstGeom prst="rect">
            <a:avLst/>
          </a:prstGeom>
        </p:spPr>
      </p:pic>
      <p:sp>
        <p:nvSpPr>
          <p:cNvPr id="4" name="Oval 3">
            <a:extLst>
              <a:ext uri="{FF2B5EF4-FFF2-40B4-BE49-F238E27FC236}">
                <a16:creationId xmlns:a16="http://schemas.microsoft.com/office/drawing/2014/main" xmlns="" id="{25C904A6-08D9-4F48-B075-E5095CFDC93C}"/>
              </a:ext>
            </a:extLst>
          </p:cNvPr>
          <p:cNvSpPr/>
          <p:nvPr/>
        </p:nvSpPr>
        <p:spPr>
          <a:xfrm>
            <a:off x="10182062" y="115433"/>
            <a:ext cx="1433291" cy="14332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POP QUIZ</a:t>
            </a:r>
          </a:p>
        </p:txBody>
      </p:sp>
      <p:grpSp>
        <p:nvGrpSpPr>
          <p:cNvPr id="14" name="Group 13">
            <a:extLst>
              <a:ext uri="{FF2B5EF4-FFF2-40B4-BE49-F238E27FC236}">
                <a16:creationId xmlns:a16="http://schemas.microsoft.com/office/drawing/2014/main" xmlns="" id="{E265F764-FE1E-304D-8B1F-3FFA01A52A42}"/>
              </a:ext>
            </a:extLst>
          </p:cNvPr>
          <p:cNvGrpSpPr/>
          <p:nvPr/>
        </p:nvGrpSpPr>
        <p:grpSpPr>
          <a:xfrm>
            <a:off x="0" y="1611878"/>
            <a:ext cx="12192000" cy="769441"/>
            <a:chOff x="0" y="1784876"/>
            <a:chExt cx="12192000" cy="769441"/>
          </a:xfrm>
        </p:grpSpPr>
        <p:sp>
          <p:nvSpPr>
            <p:cNvPr id="7" name="Rectangle 6">
              <a:extLst>
                <a:ext uri="{FF2B5EF4-FFF2-40B4-BE49-F238E27FC236}">
                  <a16:creationId xmlns:a16="http://schemas.microsoft.com/office/drawing/2014/main" xmlns="" id="{DFB533B5-B7AD-F249-8669-27C87CA9FAC8}"/>
                </a:ext>
              </a:extLst>
            </p:cNvPr>
            <p:cNvSpPr/>
            <p:nvPr/>
          </p:nvSpPr>
          <p:spPr>
            <a:xfrm>
              <a:off x="0" y="1841158"/>
              <a:ext cx="12192000" cy="656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B8203BC-B360-8843-8028-1FD6AFC96486}"/>
                </a:ext>
              </a:extLst>
            </p:cNvPr>
            <p:cNvSpPr txBox="1"/>
            <p:nvPr/>
          </p:nvSpPr>
          <p:spPr>
            <a:xfrm>
              <a:off x="535442" y="1784876"/>
              <a:ext cx="601447" cy="769441"/>
            </a:xfrm>
            <a:prstGeom prst="rect">
              <a:avLst/>
            </a:prstGeom>
            <a:noFill/>
          </p:spPr>
          <p:txBody>
            <a:bodyPr wrap="none" rtlCol="0">
              <a:spAutoFit/>
            </a:bodyPr>
            <a:lstStyle/>
            <a:p>
              <a:r>
                <a:rPr lang="en-US" sz="4400" b="1" dirty="0">
                  <a:solidFill>
                    <a:schemeClr val="bg1"/>
                  </a:solidFill>
                </a:rPr>
                <a:t>A</a:t>
              </a:r>
            </a:p>
          </p:txBody>
        </p:sp>
        <p:cxnSp>
          <p:nvCxnSpPr>
            <p:cNvPr id="11" name="Straight Connector 10">
              <a:extLst>
                <a:ext uri="{FF2B5EF4-FFF2-40B4-BE49-F238E27FC236}">
                  <a16:creationId xmlns:a16="http://schemas.microsoft.com/office/drawing/2014/main" xmlns="" id="{2F9215DD-09EA-E747-AAC2-38F7A8878569}"/>
                </a:ext>
              </a:extLst>
            </p:cNvPr>
            <p:cNvCxnSpPr/>
            <p:nvPr/>
          </p:nvCxnSpPr>
          <p:spPr>
            <a:xfrm>
              <a:off x="1346886" y="1952368"/>
              <a:ext cx="0" cy="4572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2" name="Content Placeholder 6">
            <a:extLst>
              <a:ext uri="{FF2B5EF4-FFF2-40B4-BE49-F238E27FC236}">
                <a16:creationId xmlns:a16="http://schemas.microsoft.com/office/drawing/2014/main" xmlns="" id="{57ADE73F-A415-F34D-9F6D-C7F424DE0D88}"/>
              </a:ext>
            </a:extLst>
          </p:cNvPr>
          <p:cNvSpPr txBox="1">
            <a:spLocks/>
          </p:cNvSpPr>
          <p:nvPr/>
        </p:nvSpPr>
        <p:spPr>
          <a:xfrm>
            <a:off x="1519881" y="1668161"/>
            <a:ext cx="10437339" cy="668572"/>
          </a:xfrm>
          <a:prstGeom prst="rect">
            <a:avLst/>
          </a:prstGeom>
        </p:spPr>
        <p:txBody>
          <a:bodyPr anchor="ctr" anchorCtr="0">
            <a:noAutofit/>
          </a:bodyPr>
          <a:lstStyle>
            <a:lvl1pPr marL="0" indent="0" algn="l" defTabSz="685783" rtl="0" eaLnBrk="1" latinLnBrk="0" hangingPunct="1">
              <a:lnSpc>
                <a:spcPct val="90000"/>
              </a:lnSpc>
              <a:spcBef>
                <a:spcPts val="751"/>
              </a:spcBef>
              <a:buFontTx/>
              <a:buNone/>
              <a:defRPr sz="2100" b="0" i="0" kern="1200" baseline="0">
                <a:solidFill>
                  <a:schemeClr val="tx1"/>
                </a:solidFill>
                <a:latin typeface="Century Gothic" charset="0"/>
                <a:ea typeface="Century Gothic Bold" charset="0"/>
                <a:cs typeface="Century Gothic Bold" charset="0"/>
              </a:defRPr>
            </a:lvl1pPr>
            <a:lvl2pPr marL="342891" indent="0" algn="l" defTabSz="685783" rtl="0" eaLnBrk="1" latinLnBrk="0" hangingPunct="1">
              <a:lnSpc>
                <a:spcPct val="90000"/>
              </a:lnSpc>
              <a:spcBef>
                <a:spcPts val="375"/>
              </a:spcBef>
              <a:buFontTx/>
              <a:buNone/>
              <a:defRPr sz="1800" b="0" i="0" kern="1200" baseline="0">
                <a:solidFill>
                  <a:schemeClr val="tx1"/>
                </a:solidFill>
                <a:latin typeface="Century Gothic" charset="0"/>
                <a:ea typeface="Century Gothic Bold" charset="0"/>
                <a:cs typeface="Century Gothic Bold" charset="0"/>
              </a:defRPr>
            </a:lvl2pPr>
            <a:lvl3pPr marL="685783" indent="0" algn="l" defTabSz="685783" rtl="0" eaLnBrk="1" latinLnBrk="0" hangingPunct="1">
              <a:lnSpc>
                <a:spcPct val="90000"/>
              </a:lnSpc>
              <a:spcBef>
                <a:spcPts val="375"/>
              </a:spcBef>
              <a:buFontTx/>
              <a:buNone/>
              <a:defRPr sz="1500" b="0" i="0" kern="1200" baseline="0">
                <a:solidFill>
                  <a:schemeClr val="tx1"/>
                </a:solidFill>
                <a:latin typeface="Century Gothic" charset="0"/>
                <a:ea typeface="Century Gothic Bold" charset="0"/>
                <a:cs typeface="Century Gothic Bold" charset="0"/>
              </a:defRPr>
            </a:lvl3pPr>
            <a:lvl4pPr marL="1028674"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4pPr>
            <a:lvl5pPr marL="1371566" indent="0" algn="l" defTabSz="685783" rtl="0" eaLnBrk="1" latinLnBrk="0" hangingPunct="1">
              <a:lnSpc>
                <a:spcPct val="90000"/>
              </a:lnSpc>
              <a:spcBef>
                <a:spcPts val="375"/>
              </a:spcBef>
              <a:buFontTx/>
              <a:buNone/>
              <a:defRPr sz="1351" b="0" i="0" kern="1200" baseline="0">
                <a:solidFill>
                  <a:schemeClr val="tx1"/>
                </a:solidFill>
                <a:latin typeface="Century Gothic" charset="0"/>
                <a:ea typeface="Century Gothic Bold" charset="0"/>
                <a:cs typeface="Century Gothic Bold"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r>
              <a:rPr lang="en-US" sz="2000">
                <a:solidFill>
                  <a:schemeClr val="bg1"/>
                </a:solidFill>
              </a:rPr>
              <a:t>What is the average monthly retirement benefit provided by Social Security?</a:t>
            </a:r>
            <a:endParaRPr lang="en-US" sz="2000" dirty="0">
              <a:solidFill>
                <a:schemeClr val="bg1"/>
              </a:solidFill>
            </a:endParaRPr>
          </a:p>
        </p:txBody>
      </p:sp>
      <p:sp>
        <p:nvSpPr>
          <p:cNvPr id="15" name="Content Placeholder 6">
            <a:extLst>
              <a:ext uri="{FF2B5EF4-FFF2-40B4-BE49-F238E27FC236}">
                <a16:creationId xmlns:a16="http://schemas.microsoft.com/office/drawing/2014/main" xmlns="" id="{A77DD38A-DD9B-844D-9649-CB5B54B28168}"/>
              </a:ext>
            </a:extLst>
          </p:cNvPr>
          <p:cNvSpPr txBox="1">
            <a:spLocks/>
          </p:cNvSpPr>
          <p:nvPr/>
        </p:nvSpPr>
        <p:spPr>
          <a:xfrm>
            <a:off x="604314" y="3073957"/>
            <a:ext cx="4605068" cy="6268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rgbClr val="E1E1DE"/>
              </a:buClr>
              <a:buSzPct val="150000"/>
              <a:buFontTx/>
              <a:buNone/>
              <a:tabLst/>
              <a:defRPr sz="1400" b="0" i="0" kern="1200">
                <a:solidFill>
                  <a:schemeClr val="tx1"/>
                </a:solidFill>
                <a:latin typeface="Century Gothic" charset="0"/>
                <a:ea typeface="Century Gothic" charset="0"/>
                <a:cs typeface="Century Gothic" charset="0"/>
              </a:defRPr>
            </a:lvl1pPr>
            <a:lvl2pPr marL="432197" indent="-89297" algn="l" defTabSz="914400" rtl="0" eaLnBrk="1" latinLnBrk="0" hangingPunct="1">
              <a:lnSpc>
                <a:spcPct val="90000"/>
              </a:lnSpc>
              <a:spcBef>
                <a:spcPts val="500"/>
              </a:spcBef>
              <a:buClr>
                <a:srgbClr val="E1E1DE"/>
              </a:buClr>
              <a:buSzPct val="150000"/>
              <a:buFont typeface="Century Gothic" panose="020B0502020202020204" pitchFamily="34" charset="0"/>
              <a:buChar char="●"/>
              <a:tabLst/>
              <a:defRPr sz="1050" b="0" i="0" kern="1200">
                <a:solidFill>
                  <a:schemeClr val="tx1"/>
                </a:solidFill>
                <a:latin typeface="Century Gothic" charset="0"/>
                <a:ea typeface="Century Gothic" charset="0"/>
                <a:cs typeface="Century Gothic" charset="0"/>
              </a:defRPr>
            </a:lvl2pPr>
            <a:lvl3pPr marL="776288" indent="-90488" algn="l" defTabSz="914400" rtl="0" eaLnBrk="1" latinLnBrk="0" hangingPunct="1">
              <a:lnSpc>
                <a:spcPct val="90000"/>
              </a:lnSpc>
              <a:spcBef>
                <a:spcPts val="500"/>
              </a:spcBef>
              <a:buClr>
                <a:srgbClr val="E1E1DE"/>
              </a:buClr>
              <a:buSzPct val="150000"/>
              <a:buFont typeface="Century Gothic" panose="020B0502020202020204" pitchFamily="34" charset="0"/>
              <a:buChar char="●"/>
              <a:tabLst/>
              <a:defRPr sz="1050" b="0" i="0" kern="1200">
                <a:solidFill>
                  <a:schemeClr val="tx1"/>
                </a:solidFill>
                <a:latin typeface="Century Gothic" charset="0"/>
                <a:ea typeface="Century Gothic" charset="0"/>
                <a:cs typeface="Century Gothic" charset="0"/>
              </a:defRPr>
            </a:lvl3pPr>
            <a:lvl4pPr marL="1120379" indent="-91679" algn="l" defTabSz="914400" rtl="0" eaLnBrk="1" latinLnBrk="0" hangingPunct="1">
              <a:lnSpc>
                <a:spcPct val="90000"/>
              </a:lnSpc>
              <a:spcBef>
                <a:spcPts val="500"/>
              </a:spcBef>
              <a:buClr>
                <a:srgbClr val="E1E1DE"/>
              </a:buClr>
              <a:buSzPct val="150000"/>
              <a:buFont typeface="Century Gothic" panose="020B0502020202020204" pitchFamily="34" charset="0"/>
              <a:buChar char="●"/>
              <a:tabLst/>
              <a:defRPr sz="1050" b="0" i="0" kern="1200">
                <a:solidFill>
                  <a:schemeClr val="tx1"/>
                </a:solidFill>
                <a:latin typeface="Century Gothic" charset="0"/>
                <a:ea typeface="Century Gothic" charset="0"/>
                <a:cs typeface="Century Gothic" charset="0"/>
              </a:defRPr>
            </a:lvl4pPr>
            <a:lvl5pPr marL="1457325" indent="-85725" algn="l" defTabSz="914400" rtl="0" eaLnBrk="1" latinLnBrk="0" hangingPunct="1">
              <a:lnSpc>
                <a:spcPct val="90000"/>
              </a:lnSpc>
              <a:spcBef>
                <a:spcPts val="500"/>
              </a:spcBef>
              <a:buClr>
                <a:srgbClr val="E1E1DE"/>
              </a:buClr>
              <a:buSzPct val="150000"/>
              <a:buFont typeface="Century Gothic" panose="020B0502020202020204" pitchFamily="34" charset="0"/>
              <a:buChar char="●"/>
              <a:tabLst/>
              <a:defRPr sz="1050" b="0" i="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accent1"/>
                </a:solidFill>
                <a:latin typeface="+mn-lt"/>
              </a:rPr>
              <a:t>The average monthly Social Security retirement benefit is: </a:t>
            </a:r>
          </a:p>
        </p:txBody>
      </p:sp>
      <p:sp>
        <p:nvSpPr>
          <p:cNvPr id="16" name="TextBox 15">
            <a:extLst>
              <a:ext uri="{FF2B5EF4-FFF2-40B4-BE49-F238E27FC236}">
                <a16:creationId xmlns:a16="http://schemas.microsoft.com/office/drawing/2014/main" xmlns="" id="{012CD5DA-8045-F04E-A0D5-F6932DDDE127}"/>
              </a:ext>
            </a:extLst>
          </p:cNvPr>
          <p:cNvSpPr txBox="1"/>
          <p:nvPr/>
        </p:nvSpPr>
        <p:spPr>
          <a:xfrm>
            <a:off x="1126875" y="4154399"/>
            <a:ext cx="3559946" cy="646331"/>
          </a:xfrm>
          <a:prstGeom prst="rect">
            <a:avLst/>
          </a:prstGeom>
          <a:noFill/>
        </p:spPr>
        <p:txBody>
          <a:bodyPr wrap="square" rtlCol="0">
            <a:spAutoFit/>
          </a:bodyPr>
          <a:lstStyle/>
          <a:p>
            <a:pPr algn="ctr"/>
            <a:r>
              <a:rPr lang="en-US" sz="3600" b="1" dirty="0">
                <a:solidFill>
                  <a:schemeClr val="accent2"/>
                </a:solidFill>
              </a:rPr>
              <a:t>B.  $1,369</a:t>
            </a:r>
            <a:endParaRPr lang="en-US" sz="3600" dirty="0">
              <a:solidFill>
                <a:schemeClr val="accent2"/>
              </a:solidFill>
            </a:endParaRPr>
          </a:p>
        </p:txBody>
      </p:sp>
      <p:sp>
        <p:nvSpPr>
          <p:cNvPr id="17" name="TextBox 16">
            <a:extLst>
              <a:ext uri="{FF2B5EF4-FFF2-40B4-BE49-F238E27FC236}">
                <a16:creationId xmlns:a16="http://schemas.microsoft.com/office/drawing/2014/main" xmlns="" id="{4574EA99-5DB3-A04F-8CF4-1F6E46122967}"/>
              </a:ext>
            </a:extLst>
          </p:cNvPr>
          <p:cNvSpPr txBox="1"/>
          <p:nvPr/>
        </p:nvSpPr>
        <p:spPr>
          <a:xfrm>
            <a:off x="836165" y="5142132"/>
            <a:ext cx="4141367" cy="461665"/>
          </a:xfrm>
          <a:prstGeom prst="rect">
            <a:avLst/>
          </a:prstGeom>
          <a:noFill/>
        </p:spPr>
        <p:txBody>
          <a:bodyPr wrap="square" rtlCol="0">
            <a:spAutoFit/>
          </a:bodyPr>
          <a:lstStyle/>
          <a:p>
            <a:pPr algn="ctr"/>
            <a:r>
              <a:rPr lang="en-US" sz="2400" dirty="0">
                <a:solidFill>
                  <a:schemeClr val="accent1"/>
                </a:solidFill>
              </a:rPr>
              <a:t>Less than $16,500 per year.</a:t>
            </a:r>
          </a:p>
        </p:txBody>
      </p:sp>
      <p:sp>
        <p:nvSpPr>
          <p:cNvPr id="18" name="Rectangle 17">
            <a:extLst>
              <a:ext uri="{FF2B5EF4-FFF2-40B4-BE49-F238E27FC236}">
                <a16:creationId xmlns:a16="http://schemas.microsoft.com/office/drawing/2014/main" xmlns="" id="{72B19DD2-FAF3-BD45-A4AA-7A5E2BCE59A3}"/>
              </a:ext>
            </a:extLst>
          </p:cNvPr>
          <p:cNvSpPr/>
          <p:nvPr/>
        </p:nvSpPr>
        <p:spPr>
          <a:xfrm>
            <a:off x="1894503" y="6372039"/>
            <a:ext cx="8402994" cy="261610"/>
          </a:xfrm>
          <a:prstGeom prst="rect">
            <a:avLst/>
          </a:prstGeom>
        </p:spPr>
        <p:txBody>
          <a:bodyPr wrap="square">
            <a:spAutoFit/>
          </a:bodyPr>
          <a:lstStyle/>
          <a:p>
            <a:pPr algn="ctr"/>
            <a:r>
              <a:rPr lang="en-US" sz="1100" dirty="0"/>
              <a:t>Source: Social Security Administration Fact Sheet, </a:t>
            </a:r>
            <a:r>
              <a:rPr lang="en-US" sz="1100" u="sng" dirty="0">
                <a:solidFill>
                  <a:srgbClr val="0563C1"/>
                </a:solidFill>
                <a:hlinkClick r:id="rId4"/>
              </a:rPr>
              <a:t>https://www.ssa.gov/news/press/factsheets/basicfact-alt.pdf</a:t>
            </a:r>
            <a:r>
              <a:rPr lang="en-US" sz="1100" dirty="0"/>
              <a:t>  </a:t>
            </a:r>
          </a:p>
        </p:txBody>
      </p:sp>
    </p:spTree>
    <p:extLst>
      <p:ext uri="{BB962C8B-B14F-4D97-AF65-F5344CB8AC3E}">
        <p14:creationId xmlns:p14="http://schemas.microsoft.com/office/powerpoint/2010/main" val="35390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95595-04E8-1C46-B8CD-89D4BDB3011D}"/>
              </a:ext>
            </a:extLst>
          </p:cNvPr>
          <p:cNvSpPr>
            <a:spLocks noGrp="1"/>
          </p:cNvSpPr>
          <p:nvPr>
            <p:ph type="title"/>
          </p:nvPr>
        </p:nvSpPr>
        <p:spPr/>
        <p:txBody>
          <a:bodyPr/>
          <a:lstStyle/>
          <a:p>
            <a:r>
              <a:rPr lang="en-US" dirty="0"/>
              <a:t>Increasing Life Expectancies</a:t>
            </a:r>
          </a:p>
        </p:txBody>
      </p:sp>
      <p:sp>
        <p:nvSpPr>
          <p:cNvPr id="7" name="TextBox 6">
            <a:extLst>
              <a:ext uri="{FF2B5EF4-FFF2-40B4-BE49-F238E27FC236}">
                <a16:creationId xmlns:a16="http://schemas.microsoft.com/office/drawing/2014/main" xmlns="" id="{94A24AF2-9EC4-1947-B569-A37184B90A3A}"/>
              </a:ext>
            </a:extLst>
          </p:cNvPr>
          <p:cNvSpPr txBox="1"/>
          <p:nvPr/>
        </p:nvSpPr>
        <p:spPr>
          <a:xfrm>
            <a:off x="2041915" y="1673845"/>
            <a:ext cx="865943" cy="323165"/>
          </a:xfrm>
          <a:prstGeom prst="rect">
            <a:avLst/>
          </a:prstGeom>
          <a:noFill/>
        </p:spPr>
        <p:txBody>
          <a:bodyPr wrap="none" rtlCol="0">
            <a:spAutoFit/>
          </a:bodyPr>
          <a:lstStyle/>
          <a:p>
            <a:r>
              <a:rPr lang="en-US" sz="1500" b="1" dirty="0"/>
              <a:t>AGE 65</a:t>
            </a:r>
          </a:p>
        </p:txBody>
      </p:sp>
      <p:sp>
        <p:nvSpPr>
          <p:cNvPr id="44" name="Rectangle 43">
            <a:extLst>
              <a:ext uri="{FF2B5EF4-FFF2-40B4-BE49-F238E27FC236}">
                <a16:creationId xmlns:a16="http://schemas.microsoft.com/office/drawing/2014/main" xmlns="" id="{69C1E3C5-1A70-974A-AE5D-15B64138BD6F}"/>
              </a:ext>
            </a:extLst>
          </p:cNvPr>
          <p:cNvSpPr/>
          <p:nvPr/>
        </p:nvSpPr>
        <p:spPr>
          <a:xfrm>
            <a:off x="474616" y="6182587"/>
            <a:ext cx="11373255" cy="400110"/>
          </a:xfrm>
          <a:prstGeom prst="rect">
            <a:avLst/>
          </a:prstGeom>
        </p:spPr>
        <p:txBody>
          <a:bodyPr wrap="square">
            <a:spAutoFit/>
          </a:bodyPr>
          <a:lstStyle/>
          <a:p>
            <a:r>
              <a:rPr lang="en-US" sz="1000" dirty="0">
                <a:latin typeface="Century Gothic" panose="020B0502020202020204" pitchFamily="34" charset="0"/>
              </a:rPr>
              <a:t>Source: Social Security Administration, Calculators: Life Expectancy, </a:t>
            </a:r>
            <a:r>
              <a:rPr lang="en-US" sz="1000" dirty="0">
                <a:latin typeface="Century Gothic" panose="020B0502020202020204" pitchFamily="34" charset="0"/>
                <a:hlinkClick r:id="rId3"/>
              </a:rPr>
              <a:t>https://www.ssa.gov/planners/lifeexpectancy.html</a:t>
            </a:r>
            <a:endParaRPr lang="en-US" sz="1000" dirty="0">
              <a:latin typeface="Century Gothic" panose="020B0502020202020204" pitchFamily="34" charset="0"/>
            </a:endParaRPr>
          </a:p>
          <a:p>
            <a:r>
              <a:rPr lang="en-US" sz="1000" dirty="0"/>
              <a:t>Society of Actuaries (SOA), Age Wise Longevity Infographic Series, 2016,  </a:t>
            </a:r>
            <a:r>
              <a:rPr lang="en-US" sz="1000" dirty="0">
                <a:solidFill>
                  <a:srgbClr val="FF0000"/>
                </a:solidFill>
                <a:hlinkClick r:id="rId4"/>
              </a:rPr>
              <a:t>https://www.soa.org/research/age-wise/</a:t>
            </a:r>
            <a:endParaRPr lang="en-US" sz="1000" dirty="0">
              <a:latin typeface="Century Gothic" panose="020B0502020202020204" pitchFamily="34" charset="0"/>
            </a:endParaRPr>
          </a:p>
        </p:txBody>
      </p:sp>
      <p:pic>
        <p:nvPicPr>
          <p:cNvPr id="46" name="Picture 45">
            <a:extLst>
              <a:ext uri="{FF2B5EF4-FFF2-40B4-BE49-F238E27FC236}">
                <a16:creationId xmlns:a16="http://schemas.microsoft.com/office/drawing/2014/main" xmlns="" id="{9481F629-F935-0F42-97A1-2D17FFCA5FE4}"/>
              </a:ext>
            </a:extLst>
          </p:cNvPr>
          <p:cNvPicPr>
            <a:picLocks noChangeAspect="1"/>
          </p:cNvPicPr>
          <p:nvPr/>
        </p:nvPicPr>
        <p:blipFill>
          <a:blip r:embed="rId5"/>
          <a:stretch>
            <a:fillRect/>
          </a:stretch>
        </p:blipFill>
        <p:spPr>
          <a:xfrm>
            <a:off x="1823179" y="2663419"/>
            <a:ext cx="444500" cy="571500"/>
          </a:xfrm>
          <a:prstGeom prst="rect">
            <a:avLst/>
          </a:prstGeom>
        </p:spPr>
      </p:pic>
      <p:pic>
        <p:nvPicPr>
          <p:cNvPr id="48" name="Picture 47">
            <a:extLst>
              <a:ext uri="{FF2B5EF4-FFF2-40B4-BE49-F238E27FC236}">
                <a16:creationId xmlns:a16="http://schemas.microsoft.com/office/drawing/2014/main" xmlns="" id="{E6BF0914-3F6A-ED43-8423-CA57DA5416B9}"/>
              </a:ext>
            </a:extLst>
          </p:cNvPr>
          <p:cNvPicPr>
            <a:picLocks noChangeAspect="1"/>
          </p:cNvPicPr>
          <p:nvPr/>
        </p:nvPicPr>
        <p:blipFill>
          <a:blip r:embed="rId6"/>
          <a:stretch>
            <a:fillRect/>
          </a:stretch>
        </p:blipFill>
        <p:spPr>
          <a:xfrm>
            <a:off x="1835879" y="3695020"/>
            <a:ext cx="431800" cy="571500"/>
          </a:xfrm>
          <a:prstGeom prst="rect">
            <a:avLst/>
          </a:prstGeom>
        </p:spPr>
      </p:pic>
      <p:pic>
        <p:nvPicPr>
          <p:cNvPr id="53" name="Picture 52">
            <a:extLst>
              <a:ext uri="{FF2B5EF4-FFF2-40B4-BE49-F238E27FC236}">
                <a16:creationId xmlns:a16="http://schemas.microsoft.com/office/drawing/2014/main" xmlns="" id="{E2976A91-0848-1C42-BDFE-E71C1D9F782A}"/>
              </a:ext>
            </a:extLst>
          </p:cNvPr>
          <p:cNvPicPr>
            <a:picLocks noChangeAspect="1"/>
          </p:cNvPicPr>
          <p:nvPr/>
        </p:nvPicPr>
        <p:blipFill>
          <a:blip r:embed="rId6">
            <a:duotone>
              <a:schemeClr val="accent3">
                <a:shade val="45000"/>
                <a:satMod val="135000"/>
              </a:schemeClr>
              <a:prstClr val="white"/>
            </a:duotone>
          </a:blip>
          <a:stretch>
            <a:fillRect/>
          </a:stretch>
        </p:blipFill>
        <p:spPr>
          <a:xfrm>
            <a:off x="1814663" y="4783476"/>
            <a:ext cx="453016" cy="599580"/>
          </a:xfrm>
          <a:prstGeom prst="rect">
            <a:avLst/>
          </a:prstGeom>
        </p:spPr>
      </p:pic>
      <p:pic>
        <p:nvPicPr>
          <p:cNvPr id="58" name="Picture 57">
            <a:extLst>
              <a:ext uri="{FF2B5EF4-FFF2-40B4-BE49-F238E27FC236}">
                <a16:creationId xmlns:a16="http://schemas.microsoft.com/office/drawing/2014/main" xmlns="" id="{962CB685-5B7E-114B-8C0E-90B96A74A403}"/>
              </a:ext>
            </a:extLst>
          </p:cNvPr>
          <p:cNvPicPr>
            <a:picLocks noChangeAspect="1"/>
          </p:cNvPicPr>
          <p:nvPr/>
        </p:nvPicPr>
        <p:blipFill>
          <a:blip r:embed="rId5">
            <a:duotone>
              <a:schemeClr val="accent3">
                <a:shade val="45000"/>
                <a:satMod val="135000"/>
              </a:schemeClr>
              <a:prstClr val="white"/>
            </a:duotone>
          </a:blip>
          <a:stretch>
            <a:fillRect/>
          </a:stretch>
        </p:blipFill>
        <p:spPr>
          <a:xfrm>
            <a:off x="1249277" y="4760344"/>
            <a:ext cx="484330" cy="622712"/>
          </a:xfrm>
          <a:prstGeom prst="rect">
            <a:avLst/>
          </a:prstGeom>
        </p:spPr>
      </p:pic>
      <p:cxnSp>
        <p:nvCxnSpPr>
          <p:cNvPr id="50" name="Straight Connector 49">
            <a:extLst>
              <a:ext uri="{FF2B5EF4-FFF2-40B4-BE49-F238E27FC236}">
                <a16:creationId xmlns:a16="http://schemas.microsoft.com/office/drawing/2014/main" xmlns="" id="{57C6D27C-6E34-7344-850B-D78F6A7AF728}"/>
              </a:ext>
            </a:extLst>
          </p:cNvPr>
          <p:cNvCxnSpPr>
            <a:cxnSpLocks/>
          </p:cNvCxnSpPr>
          <p:nvPr/>
        </p:nvCxnSpPr>
        <p:spPr>
          <a:xfrm flipV="1">
            <a:off x="2474886" y="1997011"/>
            <a:ext cx="0" cy="451222"/>
          </a:xfrm>
          <a:prstGeom prst="line">
            <a:avLst/>
          </a:prstGeom>
          <a:ln w="38100" cmpd="sng">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xmlns="" id="{D70A48F6-C54E-3B45-B7DF-B2D60B6797A6}"/>
              </a:ext>
            </a:extLst>
          </p:cNvPr>
          <p:cNvSpPr/>
          <p:nvPr/>
        </p:nvSpPr>
        <p:spPr>
          <a:xfrm>
            <a:off x="2474887" y="2689372"/>
            <a:ext cx="3968496" cy="64008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xmlns="" id="{4658FBFA-85EC-794E-A089-BA30899F79B8}"/>
              </a:ext>
            </a:extLst>
          </p:cNvPr>
          <p:cNvSpPr/>
          <p:nvPr/>
        </p:nvSpPr>
        <p:spPr>
          <a:xfrm>
            <a:off x="2474887" y="3718723"/>
            <a:ext cx="5149049"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7BAA4486-D6FA-9F45-8D8D-62A5403E1037}"/>
              </a:ext>
            </a:extLst>
          </p:cNvPr>
          <p:cNvSpPr/>
          <p:nvPr/>
        </p:nvSpPr>
        <p:spPr>
          <a:xfrm>
            <a:off x="2474887" y="4780764"/>
            <a:ext cx="7445984" cy="636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E991E273-7210-1042-86E5-1E1403C5D9A8}"/>
              </a:ext>
            </a:extLst>
          </p:cNvPr>
          <p:cNvSpPr txBox="1"/>
          <p:nvPr/>
        </p:nvSpPr>
        <p:spPr>
          <a:xfrm>
            <a:off x="5979735" y="1777083"/>
            <a:ext cx="857927" cy="323165"/>
          </a:xfrm>
          <a:prstGeom prst="rect">
            <a:avLst/>
          </a:prstGeom>
          <a:noFill/>
        </p:spPr>
        <p:txBody>
          <a:bodyPr wrap="none" rtlCol="0">
            <a:spAutoFit/>
          </a:bodyPr>
          <a:lstStyle/>
          <a:p>
            <a:r>
              <a:rPr lang="en-US" sz="1500" b="1" dirty="0"/>
              <a:t>AGE 84</a:t>
            </a:r>
          </a:p>
        </p:txBody>
      </p:sp>
      <p:cxnSp>
        <p:nvCxnSpPr>
          <p:cNvPr id="76" name="Straight Connector 75">
            <a:extLst>
              <a:ext uri="{FF2B5EF4-FFF2-40B4-BE49-F238E27FC236}">
                <a16:creationId xmlns:a16="http://schemas.microsoft.com/office/drawing/2014/main" xmlns="" id="{7380C344-3BBA-7E4B-9CF5-203881FE245F}"/>
              </a:ext>
            </a:extLst>
          </p:cNvPr>
          <p:cNvCxnSpPr>
            <a:cxnSpLocks/>
          </p:cNvCxnSpPr>
          <p:nvPr/>
        </p:nvCxnSpPr>
        <p:spPr>
          <a:xfrm flipV="1">
            <a:off x="6412706" y="2100249"/>
            <a:ext cx="0" cy="451222"/>
          </a:xfrm>
          <a:prstGeom prst="line">
            <a:avLst/>
          </a:prstGeom>
          <a:ln w="38100" cmpd="sng">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xmlns="" id="{49F8ACC5-0507-FD44-B8D1-030683E43871}"/>
              </a:ext>
            </a:extLst>
          </p:cNvPr>
          <p:cNvSpPr txBox="1"/>
          <p:nvPr/>
        </p:nvSpPr>
        <p:spPr>
          <a:xfrm>
            <a:off x="7115361" y="2853715"/>
            <a:ext cx="857927" cy="323165"/>
          </a:xfrm>
          <a:prstGeom prst="rect">
            <a:avLst/>
          </a:prstGeom>
          <a:noFill/>
        </p:spPr>
        <p:txBody>
          <a:bodyPr wrap="none" rtlCol="0">
            <a:spAutoFit/>
          </a:bodyPr>
          <a:lstStyle/>
          <a:p>
            <a:r>
              <a:rPr lang="en-US" sz="1500" b="1" dirty="0"/>
              <a:t>AGE 87</a:t>
            </a:r>
          </a:p>
        </p:txBody>
      </p:sp>
      <p:cxnSp>
        <p:nvCxnSpPr>
          <p:cNvPr id="78" name="Straight Connector 77">
            <a:extLst>
              <a:ext uri="{FF2B5EF4-FFF2-40B4-BE49-F238E27FC236}">
                <a16:creationId xmlns:a16="http://schemas.microsoft.com/office/drawing/2014/main" xmlns="" id="{E1B29767-6B37-8642-857D-CFE9E6C19E5B}"/>
              </a:ext>
            </a:extLst>
          </p:cNvPr>
          <p:cNvCxnSpPr>
            <a:cxnSpLocks/>
          </p:cNvCxnSpPr>
          <p:nvPr/>
        </p:nvCxnSpPr>
        <p:spPr>
          <a:xfrm flipV="1">
            <a:off x="7548332" y="3176881"/>
            <a:ext cx="0" cy="451222"/>
          </a:xfrm>
          <a:prstGeom prst="line">
            <a:avLst/>
          </a:prstGeom>
          <a:ln w="38100" cmpd="sng">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xmlns="" id="{AC760F1F-BA2E-7F4F-84C9-AD9D3080254C}"/>
              </a:ext>
            </a:extLst>
          </p:cNvPr>
          <p:cNvSpPr txBox="1"/>
          <p:nvPr/>
        </p:nvSpPr>
        <p:spPr>
          <a:xfrm>
            <a:off x="9445606" y="3900852"/>
            <a:ext cx="857927" cy="323165"/>
          </a:xfrm>
          <a:prstGeom prst="rect">
            <a:avLst/>
          </a:prstGeom>
          <a:noFill/>
        </p:spPr>
        <p:txBody>
          <a:bodyPr wrap="none" rtlCol="0">
            <a:spAutoFit/>
          </a:bodyPr>
          <a:lstStyle/>
          <a:p>
            <a:r>
              <a:rPr lang="en-US" sz="1500" b="1" dirty="0"/>
              <a:t>AGE 92</a:t>
            </a:r>
          </a:p>
        </p:txBody>
      </p:sp>
      <p:cxnSp>
        <p:nvCxnSpPr>
          <p:cNvPr id="82" name="Straight Connector 81">
            <a:extLst>
              <a:ext uri="{FF2B5EF4-FFF2-40B4-BE49-F238E27FC236}">
                <a16:creationId xmlns:a16="http://schemas.microsoft.com/office/drawing/2014/main" xmlns="" id="{43CEDB71-8FC7-B241-B06A-0594BDC258F4}"/>
              </a:ext>
            </a:extLst>
          </p:cNvPr>
          <p:cNvCxnSpPr>
            <a:cxnSpLocks/>
          </p:cNvCxnSpPr>
          <p:nvPr/>
        </p:nvCxnSpPr>
        <p:spPr>
          <a:xfrm flipV="1">
            <a:off x="9878577" y="4224018"/>
            <a:ext cx="0" cy="451222"/>
          </a:xfrm>
          <a:prstGeom prst="line">
            <a:avLst/>
          </a:prstGeom>
          <a:ln w="38100" cmpd="sng">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xmlns="" id="{EB4238FB-E9F9-1541-A0BB-39DBF7E133C6}"/>
              </a:ext>
            </a:extLst>
          </p:cNvPr>
          <p:cNvSpPr/>
          <p:nvPr/>
        </p:nvSpPr>
        <p:spPr>
          <a:xfrm>
            <a:off x="2474886" y="4780764"/>
            <a:ext cx="7445985" cy="326147"/>
          </a:xfrm>
          <a:prstGeom prst="rect">
            <a:avLst/>
          </a:prstGeom>
          <a:pattFill prst="dkUpDiag">
            <a:fgClr>
              <a:schemeClr val="accent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2CADB59B-6E2C-0849-B5C0-58157E311E7E}"/>
              </a:ext>
            </a:extLst>
          </p:cNvPr>
          <p:cNvSpPr txBox="1"/>
          <p:nvPr/>
        </p:nvSpPr>
        <p:spPr>
          <a:xfrm>
            <a:off x="3964474" y="2808401"/>
            <a:ext cx="755335" cy="369332"/>
          </a:xfrm>
          <a:prstGeom prst="rect">
            <a:avLst/>
          </a:prstGeom>
          <a:noFill/>
        </p:spPr>
        <p:txBody>
          <a:bodyPr wrap="none" rtlCol="0">
            <a:spAutoFit/>
          </a:bodyPr>
          <a:lstStyle/>
          <a:p>
            <a:r>
              <a:rPr lang="en-US" dirty="0">
                <a:solidFill>
                  <a:schemeClr val="bg1"/>
                </a:solidFill>
              </a:rPr>
              <a:t>male</a:t>
            </a:r>
          </a:p>
        </p:txBody>
      </p:sp>
      <p:sp>
        <p:nvSpPr>
          <p:cNvPr id="85" name="TextBox 84">
            <a:extLst>
              <a:ext uri="{FF2B5EF4-FFF2-40B4-BE49-F238E27FC236}">
                <a16:creationId xmlns:a16="http://schemas.microsoft.com/office/drawing/2014/main" xmlns="" id="{842F265B-8BAF-B84B-9741-AFFD34D8CFBB}"/>
              </a:ext>
            </a:extLst>
          </p:cNvPr>
          <p:cNvSpPr txBox="1"/>
          <p:nvPr/>
        </p:nvSpPr>
        <p:spPr>
          <a:xfrm>
            <a:off x="4598655" y="3870285"/>
            <a:ext cx="978153" cy="369332"/>
          </a:xfrm>
          <a:prstGeom prst="rect">
            <a:avLst/>
          </a:prstGeom>
          <a:noFill/>
        </p:spPr>
        <p:txBody>
          <a:bodyPr wrap="none" rtlCol="0">
            <a:spAutoFit/>
          </a:bodyPr>
          <a:lstStyle/>
          <a:p>
            <a:r>
              <a:rPr lang="en-US" dirty="0">
                <a:solidFill>
                  <a:schemeClr val="bg1"/>
                </a:solidFill>
              </a:rPr>
              <a:t>female</a:t>
            </a:r>
          </a:p>
        </p:txBody>
      </p:sp>
      <p:sp>
        <p:nvSpPr>
          <p:cNvPr id="86" name="TextBox 85">
            <a:extLst>
              <a:ext uri="{FF2B5EF4-FFF2-40B4-BE49-F238E27FC236}">
                <a16:creationId xmlns:a16="http://schemas.microsoft.com/office/drawing/2014/main" xmlns="" id="{BE30D777-DF48-244A-B6C7-2CAD79A1BA0C}"/>
              </a:ext>
            </a:extLst>
          </p:cNvPr>
          <p:cNvSpPr txBox="1"/>
          <p:nvPr/>
        </p:nvSpPr>
        <p:spPr>
          <a:xfrm>
            <a:off x="5542552" y="5064904"/>
            <a:ext cx="979755" cy="369332"/>
          </a:xfrm>
          <a:prstGeom prst="rect">
            <a:avLst/>
          </a:prstGeom>
          <a:noFill/>
        </p:spPr>
        <p:txBody>
          <a:bodyPr wrap="none" rtlCol="0">
            <a:spAutoFit/>
          </a:bodyPr>
          <a:lstStyle/>
          <a:p>
            <a:r>
              <a:rPr lang="en-US" dirty="0">
                <a:solidFill>
                  <a:schemeClr val="bg1"/>
                </a:solidFill>
              </a:rPr>
              <a:t>couple</a:t>
            </a:r>
          </a:p>
        </p:txBody>
      </p:sp>
    </p:spTree>
    <p:extLst>
      <p:ext uri="{BB962C8B-B14F-4D97-AF65-F5344CB8AC3E}">
        <p14:creationId xmlns:p14="http://schemas.microsoft.com/office/powerpoint/2010/main" val="157474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C92BF66-06B4-DF46-8739-55D9CEE82A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335486"/>
          </a:xfrm>
          <a:prstGeom prst="rect">
            <a:avLst/>
          </a:prstGeom>
        </p:spPr>
      </p:pic>
      <p:sp>
        <p:nvSpPr>
          <p:cNvPr id="5" name="Oval 4">
            <a:extLst>
              <a:ext uri="{FF2B5EF4-FFF2-40B4-BE49-F238E27FC236}">
                <a16:creationId xmlns:a16="http://schemas.microsoft.com/office/drawing/2014/main" xmlns="" id="{E169E8E0-6E9F-6047-82B9-9F9B18F56B57}"/>
              </a:ext>
            </a:extLst>
          </p:cNvPr>
          <p:cNvSpPr/>
          <p:nvPr/>
        </p:nvSpPr>
        <p:spPr>
          <a:xfrm>
            <a:off x="504330" y="1319490"/>
            <a:ext cx="3695776" cy="3695776"/>
          </a:xfrm>
          <a:prstGeom prst="ellipse">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What will your expenses be in retirement?</a:t>
            </a:r>
          </a:p>
        </p:txBody>
      </p:sp>
      <p:sp>
        <p:nvSpPr>
          <p:cNvPr id="6" name="Donut 5">
            <a:extLst>
              <a:ext uri="{FF2B5EF4-FFF2-40B4-BE49-F238E27FC236}">
                <a16:creationId xmlns:a16="http://schemas.microsoft.com/office/drawing/2014/main" xmlns="" id="{80CC326A-3FF5-8B4B-A5F9-2B59F9C5ABB3}"/>
              </a:ext>
            </a:extLst>
          </p:cNvPr>
          <p:cNvSpPr/>
          <p:nvPr/>
        </p:nvSpPr>
        <p:spPr>
          <a:xfrm>
            <a:off x="284838" y="1116612"/>
            <a:ext cx="4134761" cy="4134761"/>
          </a:xfrm>
          <a:prstGeom prst="donut">
            <a:avLst>
              <a:gd name="adj" fmla="val 2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0932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63156E-C96C-F74D-8780-C28EDC557424}"/>
              </a:ext>
            </a:extLst>
          </p:cNvPr>
          <p:cNvSpPr>
            <a:spLocks noGrp="1"/>
          </p:cNvSpPr>
          <p:nvPr>
            <p:ph type="title"/>
          </p:nvPr>
        </p:nvSpPr>
        <p:spPr/>
        <p:txBody>
          <a:bodyPr/>
          <a:lstStyle/>
          <a:p>
            <a:r>
              <a:rPr lang="en-US" dirty="0"/>
              <a:t>Starting Early Saves You </a:t>
            </a:r>
            <a:r>
              <a:rPr lang="en-US" dirty="0" smtClean="0"/>
              <a:t>Money</a:t>
            </a:r>
            <a:endParaRPr lang="en-US" dirty="0"/>
          </a:p>
        </p:txBody>
      </p:sp>
      <p:graphicFrame>
        <p:nvGraphicFramePr>
          <p:cNvPr id="5" name="Content Placeholder 13">
            <a:extLst>
              <a:ext uri="{FF2B5EF4-FFF2-40B4-BE49-F238E27FC236}">
                <a16:creationId xmlns:a16="http://schemas.microsoft.com/office/drawing/2014/main" xmlns="" id="{A2EBA54C-6822-684B-98A6-2A0D5B19E3A4}"/>
              </a:ext>
            </a:extLst>
          </p:cNvPr>
          <p:cNvGraphicFramePr>
            <a:graphicFrameLocks noGrp="1"/>
          </p:cNvGraphicFramePr>
          <p:nvPr>
            <p:ph idx="1"/>
            <p:extLst>
              <p:ext uri="{D42A27DB-BD31-4B8C-83A1-F6EECF244321}">
                <p14:modId xmlns:p14="http://schemas.microsoft.com/office/powerpoint/2010/main" val="2383209248"/>
              </p:ext>
            </p:extLst>
          </p:nvPr>
        </p:nvGraphicFramePr>
        <p:xfrm>
          <a:off x="383459" y="1610509"/>
          <a:ext cx="6596916" cy="465992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E519FEB7-5B13-784A-B0A3-C224A207E3C3}"/>
              </a:ext>
            </a:extLst>
          </p:cNvPr>
          <p:cNvSpPr txBox="1"/>
          <p:nvPr/>
        </p:nvSpPr>
        <p:spPr>
          <a:xfrm>
            <a:off x="7784559" y="4964712"/>
            <a:ext cx="31160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07F"/>
                </a:solidFill>
                <a:effectLst/>
                <a:uLnTx/>
                <a:uFillTx/>
                <a:latin typeface="Century Gothic" panose="020F0302020204030204"/>
                <a:ea typeface="+mn-ea"/>
                <a:cs typeface="+mn-cs"/>
              </a:rPr>
              <a:t>Alex  (Age 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Saves $4,000/year ($333/month</a:t>
            </a:r>
            <a:r>
              <a:rPr kumimoji="0" lang="en-US" sz="2000" b="0" i="0" u="none" strike="noStrike" kern="1200" cap="none" spc="0" normalizeH="0" baseline="0" noProof="0" dirty="0">
                <a:ln>
                  <a:noFill/>
                </a:ln>
                <a:solidFill>
                  <a:srgbClr val="00407F"/>
                </a:solidFill>
                <a:effectLst/>
                <a:uLnTx/>
                <a:uFillTx/>
                <a:latin typeface="Century Gothic" panose="020F0302020204030204"/>
                <a:ea typeface="+mn-ea"/>
                <a:cs typeface="+mn-cs"/>
              </a:rPr>
              <a:t>)</a:t>
            </a:r>
          </a:p>
        </p:txBody>
      </p:sp>
      <p:sp>
        <p:nvSpPr>
          <p:cNvPr id="8" name="Rectangle 7">
            <a:extLst>
              <a:ext uri="{FF2B5EF4-FFF2-40B4-BE49-F238E27FC236}">
                <a16:creationId xmlns:a16="http://schemas.microsoft.com/office/drawing/2014/main" xmlns="" id="{11EBDA2B-FD51-BF4F-8EA2-7B6ABA9B633B}"/>
              </a:ext>
            </a:extLst>
          </p:cNvPr>
          <p:cNvSpPr/>
          <p:nvPr/>
        </p:nvSpPr>
        <p:spPr>
          <a:xfrm>
            <a:off x="947451" y="6302821"/>
            <a:ext cx="6032924" cy="25699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For illustrative purposes only. Assumptions</a:t>
            </a:r>
            <a:r>
              <a:rPr kumimoji="0" lang="en-US" sz="1000" b="0" i="0" u="none" strike="noStrike" kern="1200" cap="none" spc="0" normalizeH="0" baseline="0" noProof="0" dirty="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 6% investment </a:t>
            </a:r>
            <a:r>
              <a:rPr kumimoji="0" lang="en-US" sz="1000" b="0" i="0" u="none" strike="noStrike" kern="1200" cap="none" spc="0" normalizeH="0" baseline="0" noProof="0" dirty="0" smtClean="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return, </a:t>
            </a:r>
            <a:r>
              <a:rPr kumimoji="0" lang="en-US" sz="1000" b="0" i="0" u="none" strike="noStrike" kern="1200" cap="none" spc="0" normalizeH="0" baseline="0" noProof="0" dirty="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retirement at age 67 </a:t>
            </a:r>
            <a:endParaRPr kumimoji="0" lang="en-US" sz="1000" b="0" i="0" u="none" strike="noStrike" kern="1200" cap="none" spc="0" normalizeH="0" baseline="0" noProof="0" dirty="0">
              <a:ln>
                <a:noFill/>
              </a:ln>
              <a:solidFill>
                <a:srgbClr val="676869"/>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CBD7260E-52B5-2E4A-9181-9226048EA5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24293" y="1610509"/>
            <a:ext cx="3236596" cy="3221491"/>
          </a:xfrm>
          <a:prstGeom prst="ellipse">
            <a:avLst/>
          </a:prstGeom>
        </p:spPr>
      </p:pic>
      <p:sp>
        <p:nvSpPr>
          <p:cNvPr id="3" name="TextBox 2"/>
          <p:cNvSpPr txBox="1"/>
          <p:nvPr/>
        </p:nvSpPr>
        <p:spPr>
          <a:xfrm>
            <a:off x="2828925" y="1348899"/>
            <a:ext cx="28023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407F"/>
                </a:solidFill>
                <a:effectLst/>
                <a:uLnTx/>
                <a:uFillTx/>
                <a:latin typeface="Century Gothic" panose="020F0302020204030204"/>
                <a:ea typeface="+mn-ea"/>
                <a:cs typeface="+mn-cs"/>
              </a:rPr>
              <a:t>Total: $663,166 </a:t>
            </a:r>
            <a:endParaRPr kumimoji="0" lang="en-US" sz="2800" b="1" i="0" u="none" strike="noStrike" kern="1200" cap="none" spc="0" normalizeH="0" baseline="0" noProof="0" dirty="0">
              <a:ln>
                <a:noFill/>
              </a:ln>
              <a:solidFill>
                <a:srgbClr val="00407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9359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16="http://schemas.microsoft.com/office/drawing/2014/main"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63156E-C96C-F74D-8780-C28EDC557424}"/>
              </a:ext>
            </a:extLst>
          </p:cNvPr>
          <p:cNvSpPr>
            <a:spLocks noGrp="1"/>
          </p:cNvSpPr>
          <p:nvPr>
            <p:ph type="title"/>
          </p:nvPr>
        </p:nvSpPr>
        <p:spPr/>
        <p:txBody>
          <a:bodyPr/>
          <a:lstStyle/>
          <a:p>
            <a:r>
              <a:rPr lang="en-US" dirty="0" smtClean="0"/>
              <a:t>Don’t Wait To Begin Saving</a:t>
            </a:r>
            <a:endParaRPr lang="en-US" dirty="0"/>
          </a:p>
        </p:txBody>
      </p:sp>
      <p:graphicFrame>
        <p:nvGraphicFramePr>
          <p:cNvPr id="4" name="Content Placeholder 13">
            <a:extLst>
              <a:ext uri="{FF2B5EF4-FFF2-40B4-BE49-F238E27FC236}">
                <a16:creationId xmlns:a16="http://schemas.microsoft.com/office/drawing/2014/main" xmlns="" id="{E3594036-FE62-D249-B467-C04A11D27EEA}"/>
              </a:ext>
            </a:extLst>
          </p:cNvPr>
          <p:cNvGraphicFramePr>
            <a:graphicFrameLocks noGrp="1"/>
          </p:cNvGraphicFramePr>
          <p:nvPr>
            <p:ph idx="1"/>
            <p:extLst>
              <p:ext uri="{D42A27DB-BD31-4B8C-83A1-F6EECF244321}">
                <p14:modId xmlns:p14="http://schemas.microsoft.com/office/powerpoint/2010/main" val="1682799272"/>
              </p:ext>
            </p:extLst>
          </p:nvPr>
        </p:nvGraphicFramePr>
        <p:xfrm>
          <a:off x="383459" y="1755748"/>
          <a:ext cx="10645775" cy="478301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1A5459E3-C3C7-D443-9AFE-5236B960A15C}"/>
              </a:ext>
            </a:extLst>
          </p:cNvPr>
          <p:cNvSpPr txBox="1"/>
          <p:nvPr/>
        </p:nvSpPr>
        <p:spPr>
          <a:xfrm>
            <a:off x="4578850" y="3532465"/>
            <a:ext cx="27411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07F"/>
                </a:solidFill>
                <a:effectLst/>
                <a:uLnTx/>
                <a:uFillTx/>
                <a:latin typeface="Century Gothic" panose="020F0302020204030204"/>
                <a:ea typeface="+mn-ea"/>
                <a:cs typeface="+mn-cs"/>
              </a:rPr>
              <a:t>Age 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07F"/>
                </a:solidFill>
                <a:effectLst/>
                <a:uLnTx/>
                <a:uFillTx/>
                <a:latin typeface="Century Gothic" panose="020F0302020204030204"/>
                <a:ea typeface="+mn-ea"/>
                <a:cs typeface="+mn-cs"/>
              </a:rPr>
              <a:t>Saves $4,000/year ($333/month)</a:t>
            </a:r>
          </a:p>
        </p:txBody>
      </p:sp>
      <p:pic>
        <p:nvPicPr>
          <p:cNvPr id="6" name="Picture 5">
            <a:extLst>
              <a:ext uri="{FF2B5EF4-FFF2-40B4-BE49-F238E27FC236}">
                <a16:creationId xmlns:a16="http://schemas.microsoft.com/office/drawing/2014/main" xmlns="" id="{BFCD0B5C-E04D-2342-9246-7D86C80494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8612" y="1600665"/>
            <a:ext cx="1841589" cy="1832995"/>
          </a:xfrm>
          <a:prstGeom prst="ellipse">
            <a:avLst/>
          </a:prstGeom>
        </p:spPr>
      </p:pic>
      <p:sp>
        <p:nvSpPr>
          <p:cNvPr id="7" name="TextBox 6">
            <a:extLst>
              <a:ext uri="{FF2B5EF4-FFF2-40B4-BE49-F238E27FC236}">
                <a16:creationId xmlns:a16="http://schemas.microsoft.com/office/drawing/2014/main" xmlns="" id="{D912278E-8675-C946-A2AA-12FF5915EEE1}"/>
              </a:ext>
            </a:extLst>
          </p:cNvPr>
          <p:cNvSpPr txBox="1"/>
          <p:nvPr/>
        </p:nvSpPr>
        <p:spPr>
          <a:xfrm>
            <a:off x="9285578" y="3532465"/>
            <a:ext cx="27411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07F"/>
                </a:solidFill>
                <a:effectLst/>
                <a:uLnTx/>
                <a:uFillTx/>
                <a:latin typeface="Century Gothic" panose="020F0302020204030204"/>
                <a:ea typeface="+mn-ea"/>
                <a:cs typeface="+mn-cs"/>
              </a:rPr>
              <a:t>Age </a:t>
            </a:r>
            <a:r>
              <a:rPr kumimoji="0" lang="en-US" sz="2000" b="1" i="0" u="none" strike="noStrike" kern="1200" cap="none" spc="0" normalizeH="0" baseline="0" noProof="0" dirty="0" smtClean="0">
                <a:ln>
                  <a:noFill/>
                </a:ln>
                <a:solidFill>
                  <a:srgbClr val="00407F"/>
                </a:solidFill>
                <a:effectLst/>
                <a:uLnTx/>
                <a:uFillTx/>
                <a:latin typeface="Century Gothic" panose="020F0302020204030204"/>
                <a:ea typeface="+mn-ea"/>
                <a:cs typeface="+mn-cs"/>
              </a:rPr>
              <a:t>35</a:t>
            </a:r>
            <a:endParaRPr kumimoji="0" lang="en-US" sz="2000" b="1" i="0" u="none" strike="noStrike" kern="1200" cap="none" spc="0" normalizeH="0" baseline="0" noProof="0" dirty="0">
              <a:ln>
                <a:noFill/>
              </a:ln>
              <a:solidFill>
                <a:srgbClr val="00407F"/>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07F"/>
                </a:solidFill>
                <a:effectLst/>
                <a:uLnTx/>
                <a:uFillTx/>
                <a:latin typeface="Century Gothic" panose="020F0302020204030204"/>
                <a:ea typeface="+mn-ea"/>
                <a:cs typeface="+mn-cs"/>
              </a:rPr>
              <a:t>Saves </a:t>
            </a:r>
            <a:r>
              <a:rPr kumimoji="0" lang="en-US" sz="2000" b="0" i="0" u="none" strike="noStrike" kern="1200" cap="none" spc="0" normalizeH="0" baseline="0" noProof="0" dirty="0" smtClean="0">
                <a:ln>
                  <a:noFill/>
                </a:ln>
                <a:solidFill>
                  <a:srgbClr val="00407F"/>
                </a:solidFill>
                <a:effectLst/>
                <a:uLnTx/>
                <a:uFillTx/>
                <a:latin typeface="Century Gothic" panose="020F0302020204030204"/>
                <a:ea typeface="+mn-ea"/>
                <a:cs typeface="+mn-cs"/>
              </a:rPr>
              <a:t>$4,000/year ($333/month</a:t>
            </a:r>
            <a:r>
              <a:rPr kumimoji="0" lang="en-US" sz="2000" b="0" i="0" u="none" strike="noStrike" kern="1200" cap="none" spc="0" normalizeH="0" baseline="0" noProof="0" dirty="0">
                <a:ln>
                  <a:noFill/>
                </a:ln>
                <a:solidFill>
                  <a:srgbClr val="00407F"/>
                </a:solidFill>
                <a:effectLst/>
                <a:uLnTx/>
                <a:uFillTx/>
                <a:latin typeface="Century Gothic" panose="020F0302020204030204"/>
                <a:ea typeface="+mn-ea"/>
                <a:cs typeface="+mn-cs"/>
              </a:rPr>
              <a:t>)</a:t>
            </a:r>
          </a:p>
        </p:txBody>
      </p:sp>
      <p:pic>
        <p:nvPicPr>
          <p:cNvPr id="17" name="Picture 16">
            <a:extLst>
              <a:ext uri="{FF2B5EF4-FFF2-40B4-BE49-F238E27FC236}">
                <a16:creationId xmlns:a16="http://schemas.microsoft.com/office/drawing/2014/main" xmlns="" id="{68F41D61-96C4-A541-A723-A400529F56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31436" y="1583475"/>
            <a:ext cx="1849395" cy="1850185"/>
          </a:xfrm>
          <a:prstGeom prst="ellipse">
            <a:avLst/>
          </a:prstGeom>
        </p:spPr>
      </p:pic>
      <p:sp>
        <p:nvSpPr>
          <p:cNvPr id="18" name="Rectangle 17">
            <a:extLst>
              <a:ext uri="{FF2B5EF4-FFF2-40B4-BE49-F238E27FC236}">
                <a16:creationId xmlns:a16="http://schemas.microsoft.com/office/drawing/2014/main" xmlns="" id="{B6CD2686-C107-1546-AA80-039B824D366A}"/>
              </a:ext>
            </a:extLst>
          </p:cNvPr>
          <p:cNvSpPr/>
          <p:nvPr/>
        </p:nvSpPr>
        <p:spPr>
          <a:xfrm>
            <a:off x="1400587" y="6380575"/>
            <a:ext cx="10355845" cy="25699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For illustrative purposes only. Assumptions</a:t>
            </a:r>
            <a:r>
              <a:rPr kumimoji="0" lang="en-US" sz="1000" b="0" i="0" u="none" strike="noStrike" kern="1200" cap="none" spc="0" normalizeH="0" baseline="0" noProof="0" dirty="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 </a:t>
            </a:r>
            <a:r>
              <a:rPr kumimoji="0" lang="en-US" sz="1000" b="0" i="0" u="none" strike="noStrike" kern="1200" cap="none" spc="0" normalizeH="0" baseline="0" noProof="0" dirty="0" smtClean="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6% </a:t>
            </a:r>
            <a:r>
              <a:rPr kumimoji="0" lang="en-US" sz="1000" b="0" i="0" u="none" strike="noStrike" kern="1200" cap="none" spc="0" normalizeH="0" baseline="0" noProof="0" dirty="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investment </a:t>
            </a:r>
            <a:r>
              <a:rPr kumimoji="0" lang="en-US" sz="1000" b="0" i="0" u="none" strike="noStrike" kern="1200" cap="none" spc="0" normalizeH="0" baseline="0" noProof="0" dirty="0" smtClean="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return, </a:t>
            </a:r>
            <a:r>
              <a:rPr kumimoji="0" lang="en-US" sz="1000" b="0" i="0" u="none" strike="noStrike" kern="1200" cap="none" spc="0" normalizeH="0" baseline="0" noProof="0" dirty="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retirement at age </a:t>
            </a:r>
            <a:r>
              <a:rPr kumimoji="0" lang="en-US" sz="1000" b="0" i="0" u="none" strike="noStrike" kern="1200" cap="none" spc="0" normalizeH="0" baseline="0" noProof="0" dirty="0" smtClean="0">
                <a:ln>
                  <a:noFill/>
                </a:ln>
                <a:solidFill>
                  <a:srgbClr val="676869"/>
                </a:solidFill>
                <a:effectLst/>
                <a:uLnTx/>
                <a:uFillTx/>
                <a:latin typeface="Century Gothic" panose="020F0302020204030204"/>
                <a:ea typeface="Times New Roman" panose="02020603050405020304" pitchFamily="18" charset="0"/>
                <a:cs typeface="Times New Roman" panose="02020603050405020304" pitchFamily="18" charset="0"/>
              </a:rPr>
              <a:t>65 </a:t>
            </a:r>
            <a:endParaRPr kumimoji="0" lang="en-US" sz="1000" b="0" i="0" u="none" strike="noStrike" kern="1200" cap="none" spc="0" normalizeH="0" baseline="0" noProof="0" dirty="0">
              <a:ln>
                <a:noFill/>
              </a:ln>
              <a:solidFill>
                <a:srgbClr val="676869"/>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 name="TextBox 9"/>
          <p:cNvSpPr txBox="1"/>
          <p:nvPr/>
        </p:nvSpPr>
        <p:spPr>
          <a:xfrm>
            <a:off x="2844688" y="1222964"/>
            <a:ext cx="21260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407F"/>
                </a:solidFill>
                <a:effectLst/>
                <a:uLnTx/>
                <a:uFillTx/>
                <a:latin typeface="Century Gothic" panose="020F0302020204030204"/>
                <a:ea typeface="+mn-ea"/>
                <a:cs typeface="+mn-cs"/>
              </a:rPr>
              <a:t>Total: $663,166 </a:t>
            </a:r>
            <a:endParaRPr kumimoji="0" lang="en-US" sz="2800" b="1" i="0" u="none" strike="noStrike" kern="1200" cap="none" spc="0" normalizeH="0" baseline="0" noProof="0" dirty="0">
              <a:ln>
                <a:noFill/>
              </a:ln>
              <a:solidFill>
                <a:srgbClr val="00407F"/>
              </a:solidFill>
              <a:effectLst/>
              <a:uLnTx/>
              <a:uFillTx/>
              <a:latin typeface="Century Gothic" panose="020F0302020204030204"/>
              <a:ea typeface="+mn-ea"/>
              <a:cs typeface="+mn-cs"/>
            </a:endParaRPr>
          </a:p>
        </p:txBody>
      </p:sp>
      <p:sp>
        <p:nvSpPr>
          <p:cNvPr id="11" name="TextBox 10"/>
          <p:cNvSpPr txBox="1"/>
          <p:nvPr/>
        </p:nvSpPr>
        <p:spPr>
          <a:xfrm>
            <a:off x="7584824" y="2806457"/>
            <a:ext cx="203095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407F"/>
                </a:solidFill>
                <a:effectLst/>
                <a:uLnTx/>
                <a:uFillTx/>
                <a:latin typeface="Century Gothic" panose="020F0302020204030204"/>
                <a:ea typeface="+mn-ea"/>
                <a:cs typeface="+mn-cs"/>
              </a:rPr>
              <a:t>Total: $334,503 </a:t>
            </a:r>
            <a:endParaRPr kumimoji="0" lang="en-US" sz="2800" b="1" i="0" u="none" strike="noStrike" kern="1200" cap="none" spc="0" normalizeH="0" baseline="0" noProof="0" dirty="0">
              <a:ln>
                <a:noFill/>
              </a:ln>
              <a:solidFill>
                <a:srgbClr val="00407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4447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16="http://schemas.microsoft.com/office/drawing/2014/main"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32E82420-B696-4D4A-8F30-4F996CB825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5328938"/>
          </a:xfrm>
          <a:prstGeom prst="rect">
            <a:avLst/>
          </a:prstGeom>
        </p:spPr>
      </p:pic>
      <p:sp>
        <p:nvSpPr>
          <p:cNvPr id="2" name="Title 1">
            <a:extLst>
              <a:ext uri="{FF2B5EF4-FFF2-40B4-BE49-F238E27FC236}">
                <a16:creationId xmlns:a16="http://schemas.microsoft.com/office/drawing/2014/main" xmlns="" id="{FB983961-B990-6549-B63D-F8001397F8E8}"/>
              </a:ext>
            </a:extLst>
          </p:cNvPr>
          <p:cNvSpPr>
            <a:spLocks noGrp="1"/>
          </p:cNvSpPr>
          <p:nvPr>
            <p:ph type="title"/>
          </p:nvPr>
        </p:nvSpPr>
        <p:spPr>
          <a:xfrm>
            <a:off x="197204" y="10633"/>
            <a:ext cx="5432550" cy="1238487"/>
          </a:xfrm>
        </p:spPr>
        <p:txBody>
          <a:bodyPr>
            <a:normAutofit/>
          </a:bodyPr>
          <a:lstStyle/>
          <a:p>
            <a:r>
              <a:rPr lang="en-US" dirty="0">
                <a:solidFill>
                  <a:schemeClr val="bg1"/>
                </a:solidFill>
              </a:rPr>
              <a:t>Your </a:t>
            </a:r>
            <a:r>
              <a:rPr lang="en-US" dirty="0" smtClean="0">
                <a:solidFill>
                  <a:schemeClr val="bg1"/>
                </a:solidFill>
              </a:rPr>
              <a:t>401(a) </a:t>
            </a:r>
            <a:r>
              <a:rPr lang="en-US" dirty="0">
                <a:solidFill>
                  <a:schemeClr val="bg1"/>
                </a:solidFill>
              </a:rPr>
              <a:t>Plan Can Help</a:t>
            </a:r>
          </a:p>
        </p:txBody>
      </p:sp>
      <p:grpSp>
        <p:nvGrpSpPr>
          <p:cNvPr id="30" name="Group 29">
            <a:extLst>
              <a:ext uri="{FF2B5EF4-FFF2-40B4-BE49-F238E27FC236}">
                <a16:creationId xmlns:a16="http://schemas.microsoft.com/office/drawing/2014/main" xmlns="" id="{4E27D5FB-9B77-3C42-8EB8-2E493034847E}"/>
              </a:ext>
            </a:extLst>
          </p:cNvPr>
          <p:cNvGrpSpPr/>
          <p:nvPr/>
        </p:nvGrpSpPr>
        <p:grpSpPr>
          <a:xfrm>
            <a:off x="9569925" y="4241171"/>
            <a:ext cx="1539919" cy="1539919"/>
            <a:chOff x="10049893" y="2420232"/>
            <a:chExt cx="1097868" cy="1097868"/>
          </a:xfrm>
        </p:grpSpPr>
        <p:sp>
          <p:nvSpPr>
            <p:cNvPr id="29" name="Oval 28">
              <a:extLst>
                <a:ext uri="{FF2B5EF4-FFF2-40B4-BE49-F238E27FC236}">
                  <a16:creationId xmlns:a16="http://schemas.microsoft.com/office/drawing/2014/main" xmlns="" id="{B51A3B67-E2D1-CB43-B48A-696174DA0DD6}"/>
                </a:ext>
              </a:extLst>
            </p:cNvPr>
            <p:cNvSpPr/>
            <p:nvPr/>
          </p:nvSpPr>
          <p:spPr>
            <a:xfrm>
              <a:off x="10049893" y="2420232"/>
              <a:ext cx="1097868" cy="10978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75505EEA-6F06-354D-A555-B8160413DF54}"/>
                </a:ext>
              </a:extLst>
            </p:cNvPr>
            <p:cNvPicPr>
              <a:picLocks noChangeAspect="1"/>
            </p:cNvPicPr>
            <p:nvPr/>
          </p:nvPicPr>
          <p:blipFill>
            <a:blip r:embed="rId4"/>
            <a:stretch>
              <a:fillRect/>
            </a:stretch>
          </p:blipFill>
          <p:spPr>
            <a:xfrm>
              <a:off x="10217827" y="2544905"/>
              <a:ext cx="762000" cy="762000"/>
            </a:xfrm>
            <a:prstGeom prst="rect">
              <a:avLst/>
            </a:prstGeom>
          </p:spPr>
        </p:pic>
      </p:grpSp>
      <p:grpSp>
        <p:nvGrpSpPr>
          <p:cNvPr id="34" name="Group 33">
            <a:extLst>
              <a:ext uri="{FF2B5EF4-FFF2-40B4-BE49-F238E27FC236}">
                <a16:creationId xmlns:a16="http://schemas.microsoft.com/office/drawing/2014/main" xmlns="" id="{2C3B8D59-6F18-3045-AA03-DA982988D5CB}"/>
              </a:ext>
            </a:extLst>
          </p:cNvPr>
          <p:cNvGrpSpPr/>
          <p:nvPr/>
        </p:nvGrpSpPr>
        <p:grpSpPr>
          <a:xfrm>
            <a:off x="599202" y="4241171"/>
            <a:ext cx="1539919" cy="1539919"/>
            <a:chOff x="1236956" y="2221394"/>
            <a:chExt cx="1097868" cy="1097868"/>
          </a:xfrm>
        </p:grpSpPr>
        <p:sp>
          <p:nvSpPr>
            <p:cNvPr id="25" name="Oval 24">
              <a:extLst>
                <a:ext uri="{FF2B5EF4-FFF2-40B4-BE49-F238E27FC236}">
                  <a16:creationId xmlns:a16="http://schemas.microsoft.com/office/drawing/2014/main" xmlns="" id="{7724285A-4C77-F546-87FB-216DAEA314D0}"/>
                </a:ext>
              </a:extLst>
            </p:cNvPr>
            <p:cNvSpPr/>
            <p:nvPr/>
          </p:nvSpPr>
          <p:spPr>
            <a:xfrm>
              <a:off x="1236956" y="2221394"/>
              <a:ext cx="1097868" cy="10978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31A5DFF4-2E13-8946-84F3-05864204C2E7}"/>
                </a:ext>
              </a:extLst>
            </p:cNvPr>
            <p:cNvPicPr>
              <a:picLocks noChangeAspect="1"/>
            </p:cNvPicPr>
            <p:nvPr/>
          </p:nvPicPr>
          <p:blipFill>
            <a:blip r:embed="rId5"/>
            <a:stretch>
              <a:fillRect/>
            </a:stretch>
          </p:blipFill>
          <p:spPr>
            <a:xfrm>
              <a:off x="1447021" y="2447595"/>
              <a:ext cx="677738" cy="645465"/>
            </a:xfrm>
            <a:prstGeom prst="rect">
              <a:avLst/>
            </a:prstGeom>
          </p:spPr>
        </p:pic>
      </p:grpSp>
      <p:grpSp>
        <p:nvGrpSpPr>
          <p:cNvPr id="33" name="Group 32">
            <a:extLst>
              <a:ext uri="{FF2B5EF4-FFF2-40B4-BE49-F238E27FC236}">
                <a16:creationId xmlns:a16="http://schemas.microsoft.com/office/drawing/2014/main" xmlns="" id="{582382B6-0BF2-2148-85A4-C61F57AA9E8A}"/>
              </a:ext>
            </a:extLst>
          </p:cNvPr>
          <p:cNvGrpSpPr/>
          <p:nvPr/>
        </p:nvGrpSpPr>
        <p:grpSpPr>
          <a:xfrm>
            <a:off x="2841883" y="4241171"/>
            <a:ext cx="1539919" cy="1539919"/>
            <a:chOff x="2892762" y="2209037"/>
            <a:chExt cx="1097868" cy="1097868"/>
          </a:xfrm>
        </p:grpSpPr>
        <p:sp>
          <p:nvSpPr>
            <p:cNvPr id="26" name="Oval 25">
              <a:extLst>
                <a:ext uri="{FF2B5EF4-FFF2-40B4-BE49-F238E27FC236}">
                  <a16:creationId xmlns:a16="http://schemas.microsoft.com/office/drawing/2014/main" xmlns="" id="{4A1B835A-9BCE-6C4B-A87E-04697B55B351}"/>
                </a:ext>
              </a:extLst>
            </p:cNvPr>
            <p:cNvSpPr/>
            <p:nvPr/>
          </p:nvSpPr>
          <p:spPr>
            <a:xfrm>
              <a:off x="2892762" y="2209037"/>
              <a:ext cx="1097868" cy="10978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8A11223D-370C-3642-8AA1-5AE64A686B11}"/>
                </a:ext>
              </a:extLst>
            </p:cNvPr>
            <p:cNvPicPr>
              <a:picLocks noChangeAspect="1"/>
            </p:cNvPicPr>
            <p:nvPr/>
          </p:nvPicPr>
          <p:blipFill>
            <a:blip r:embed="rId6"/>
            <a:stretch>
              <a:fillRect/>
            </a:stretch>
          </p:blipFill>
          <p:spPr>
            <a:xfrm>
              <a:off x="3060696" y="2478227"/>
              <a:ext cx="762000" cy="584200"/>
            </a:xfrm>
            <a:prstGeom prst="rect">
              <a:avLst/>
            </a:prstGeom>
          </p:spPr>
        </p:pic>
      </p:grpSp>
      <p:grpSp>
        <p:nvGrpSpPr>
          <p:cNvPr id="31" name="Group 30">
            <a:extLst>
              <a:ext uri="{FF2B5EF4-FFF2-40B4-BE49-F238E27FC236}">
                <a16:creationId xmlns:a16="http://schemas.microsoft.com/office/drawing/2014/main" xmlns="" id="{A2ECD324-63D2-9E4A-B081-6C84363926E8}"/>
              </a:ext>
            </a:extLst>
          </p:cNvPr>
          <p:cNvGrpSpPr/>
          <p:nvPr/>
        </p:nvGrpSpPr>
        <p:grpSpPr>
          <a:xfrm>
            <a:off x="7327245" y="4241171"/>
            <a:ext cx="1539919" cy="1539919"/>
            <a:chOff x="6441720" y="2234881"/>
            <a:chExt cx="1097868" cy="1097868"/>
          </a:xfrm>
        </p:grpSpPr>
        <p:sp>
          <p:nvSpPr>
            <p:cNvPr id="28" name="Oval 27">
              <a:extLst>
                <a:ext uri="{FF2B5EF4-FFF2-40B4-BE49-F238E27FC236}">
                  <a16:creationId xmlns:a16="http://schemas.microsoft.com/office/drawing/2014/main" xmlns="" id="{59EE0ABE-C70D-E247-AF50-94DB39904D6A}"/>
                </a:ext>
              </a:extLst>
            </p:cNvPr>
            <p:cNvSpPr/>
            <p:nvPr/>
          </p:nvSpPr>
          <p:spPr>
            <a:xfrm>
              <a:off x="6441720" y="2234881"/>
              <a:ext cx="1097868" cy="10978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BEDA9A42-6724-BC49-9580-6C416A1D3819}"/>
                </a:ext>
              </a:extLst>
            </p:cNvPr>
            <p:cNvPicPr>
              <a:picLocks noChangeAspect="1"/>
            </p:cNvPicPr>
            <p:nvPr/>
          </p:nvPicPr>
          <p:blipFill>
            <a:blip r:embed="rId7"/>
            <a:stretch>
              <a:fillRect/>
            </a:stretch>
          </p:blipFill>
          <p:spPr>
            <a:xfrm>
              <a:off x="6673154" y="2415172"/>
              <a:ext cx="635000" cy="762000"/>
            </a:xfrm>
            <a:prstGeom prst="rect">
              <a:avLst/>
            </a:prstGeom>
            <a:ln>
              <a:noFill/>
            </a:ln>
          </p:spPr>
        </p:pic>
      </p:grpSp>
      <p:grpSp>
        <p:nvGrpSpPr>
          <p:cNvPr id="32" name="Group 31">
            <a:extLst>
              <a:ext uri="{FF2B5EF4-FFF2-40B4-BE49-F238E27FC236}">
                <a16:creationId xmlns:a16="http://schemas.microsoft.com/office/drawing/2014/main" xmlns="" id="{B4D157FD-6A1B-E042-914E-2088DC051060}"/>
              </a:ext>
            </a:extLst>
          </p:cNvPr>
          <p:cNvGrpSpPr/>
          <p:nvPr/>
        </p:nvGrpSpPr>
        <p:grpSpPr>
          <a:xfrm>
            <a:off x="5084564" y="4241171"/>
            <a:ext cx="1539919" cy="1539919"/>
            <a:chOff x="4795703" y="2221394"/>
            <a:chExt cx="1097868" cy="1097868"/>
          </a:xfrm>
        </p:grpSpPr>
        <p:sp>
          <p:nvSpPr>
            <p:cNvPr id="27" name="Oval 26">
              <a:extLst>
                <a:ext uri="{FF2B5EF4-FFF2-40B4-BE49-F238E27FC236}">
                  <a16:creationId xmlns:a16="http://schemas.microsoft.com/office/drawing/2014/main" xmlns="" id="{7FCE6479-0ED8-D54C-B7FF-E1434E5E3395}"/>
                </a:ext>
              </a:extLst>
            </p:cNvPr>
            <p:cNvSpPr/>
            <p:nvPr/>
          </p:nvSpPr>
          <p:spPr>
            <a:xfrm>
              <a:off x="4795703" y="2221394"/>
              <a:ext cx="1097868" cy="10978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794E473E-3024-6F45-9D9D-692DB6CB9203}"/>
                </a:ext>
              </a:extLst>
            </p:cNvPr>
            <p:cNvPicPr>
              <a:picLocks noChangeAspect="1"/>
            </p:cNvPicPr>
            <p:nvPr/>
          </p:nvPicPr>
          <p:blipFill>
            <a:blip r:embed="rId8"/>
            <a:stretch>
              <a:fillRect/>
            </a:stretch>
          </p:blipFill>
          <p:spPr>
            <a:xfrm>
              <a:off x="5065237" y="2389327"/>
              <a:ext cx="558800" cy="762000"/>
            </a:xfrm>
            <a:prstGeom prst="rect">
              <a:avLst/>
            </a:prstGeom>
          </p:spPr>
        </p:pic>
      </p:grpSp>
      <p:sp>
        <p:nvSpPr>
          <p:cNvPr id="5" name="Rectangle 4">
            <a:extLst>
              <a:ext uri="{FF2B5EF4-FFF2-40B4-BE49-F238E27FC236}">
                <a16:creationId xmlns:a16="http://schemas.microsoft.com/office/drawing/2014/main" xmlns="" id="{DB6A9B13-66B6-7D48-84BF-0B9BFB7A3EF6}"/>
              </a:ext>
            </a:extLst>
          </p:cNvPr>
          <p:cNvSpPr/>
          <p:nvPr/>
        </p:nvSpPr>
        <p:spPr>
          <a:xfrm>
            <a:off x="970996" y="5631392"/>
            <a:ext cx="748923" cy="400110"/>
          </a:xfrm>
          <a:prstGeom prst="rect">
            <a:avLst/>
          </a:prstGeom>
        </p:spPr>
        <p:txBody>
          <a:bodyPr wrap="none">
            <a:spAutoFit/>
          </a:bodyPr>
          <a:lstStyle/>
          <a:p>
            <a:pPr>
              <a:buClr>
                <a:srgbClr val="00ACE4"/>
              </a:buClr>
              <a:defRPr/>
            </a:pPr>
            <a:r>
              <a:rPr lang="en-US" sz="2000" b="1" dirty="0">
                <a:solidFill>
                  <a:schemeClr val="accent1"/>
                </a:solidFill>
                <a:latin typeface="Century Gothic" panose="020F0302020204030204"/>
              </a:rPr>
              <a:t>Easy</a:t>
            </a:r>
          </a:p>
        </p:txBody>
      </p:sp>
      <p:sp>
        <p:nvSpPr>
          <p:cNvPr id="6" name="Rectangle 5">
            <a:extLst>
              <a:ext uri="{FF2B5EF4-FFF2-40B4-BE49-F238E27FC236}">
                <a16:creationId xmlns:a16="http://schemas.microsoft.com/office/drawing/2014/main" xmlns="" id="{D122EFD6-86A9-5F4D-99BB-2059FFD23D95}"/>
              </a:ext>
            </a:extLst>
          </p:cNvPr>
          <p:cNvSpPr/>
          <p:nvPr/>
        </p:nvSpPr>
        <p:spPr>
          <a:xfrm>
            <a:off x="4814968" y="5604167"/>
            <a:ext cx="2169499" cy="1015663"/>
          </a:xfrm>
          <a:prstGeom prst="rect">
            <a:avLst/>
          </a:prstGeom>
        </p:spPr>
        <p:txBody>
          <a:bodyPr wrap="square">
            <a:spAutoFit/>
          </a:bodyPr>
          <a:lstStyle/>
          <a:p>
            <a:pPr algn="ctr">
              <a:buClr>
                <a:srgbClr val="00ACE4"/>
              </a:buClr>
              <a:defRPr/>
            </a:pPr>
            <a:r>
              <a:rPr lang="en-US" sz="2000" b="1" dirty="0">
                <a:solidFill>
                  <a:schemeClr val="accent1"/>
                </a:solidFill>
                <a:latin typeface="Century Gothic" panose="020F0302020204030204"/>
              </a:rPr>
              <a:t>Tax </a:t>
            </a:r>
            <a:r>
              <a:rPr lang="en-US" sz="2000" b="1" dirty="0" smtClean="0">
                <a:solidFill>
                  <a:schemeClr val="accent1"/>
                </a:solidFill>
                <a:latin typeface="Century Gothic" panose="020F0302020204030204"/>
              </a:rPr>
              <a:t>Savings on contributions to DC Plan </a:t>
            </a:r>
            <a:endParaRPr lang="en-US" sz="2000" b="1" dirty="0">
              <a:solidFill>
                <a:schemeClr val="accent1"/>
              </a:solidFill>
              <a:latin typeface="Century Gothic" panose="020F0302020204030204"/>
            </a:endParaRPr>
          </a:p>
        </p:txBody>
      </p:sp>
      <p:sp>
        <p:nvSpPr>
          <p:cNvPr id="7" name="Rectangle 6">
            <a:extLst>
              <a:ext uri="{FF2B5EF4-FFF2-40B4-BE49-F238E27FC236}">
                <a16:creationId xmlns:a16="http://schemas.microsoft.com/office/drawing/2014/main" xmlns="" id="{8B6ACEAC-2069-0944-8A8B-26B81C7CDD33}"/>
              </a:ext>
            </a:extLst>
          </p:cNvPr>
          <p:cNvSpPr/>
          <p:nvPr/>
        </p:nvSpPr>
        <p:spPr>
          <a:xfrm>
            <a:off x="2913479" y="5631392"/>
            <a:ext cx="1503938" cy="400110"/>
          </a:xfrm>
          <a:prstGeom prst="rect">
            <a:avLst/>
          </a:prstGeom>
        </p:spPr>
        <p:txBody>
          <a:bodyPr wrap="none">
            <a:spAutoFit/>
          </a:bodyPr>
          <a:lstStyle/>
          <a:p>
            <a:pPr>
              <a:buClr>
                <a:srgbClr val="00ACE4"/>
              </a:buClr>
              <a:defRPr/>
            </a:pPr>
            <a:r>
              <a:rPr lang="en-US" sz="2000" b="1" dirty="0">
                <a:solidFill>
                  <a:schemeClr val="accent1"/>
                </a:solidFill>
                <a:latin typeface="Century Gothic" panose="020F0302020204030204"/>
              </a:rPr>
              <a:t>Automatic</a:t>
            </a:r>
          </a:p>
        </p:txBody>
      </p:sp>
      <p:sp>
        <p:nvSpPr>
          <p:cNvPr id="8" name="Rectangle 7">
            <a:extLst>
              <a:ext uri="{FF2B5EF4-FFF2-40B4-BE49-F238E27FC236}">
                <a16:creationId xmlns:a16="http://schemas.microsoft.com/office/drawing/2014/main" xmlns="" id="{D46600F3-F388-0F4A-A66E-7D583FFC9BCD}"/>
              </a:ext>
            </a:extLst>
          </p:cNvPr>
          <p:cNvSpPr/>
          <p:nvPr/>
        </p:nvSpPr>
        <p:spPr>
          <a:xfrm>
            <a:off x="7445030" y="5631392"/>
            <a:ext cx="1409360" cy="707886"/>
          </a:xfrm>
          <a:prstGeom prst="rect">
            <a:avLst/>
          </a:prstGeom>
        </p:spPr>
        <p:txBody>
          <a:bodyPr wrap="none">
            <a:spAutoFit/>
          </a:bodyPr>
          <a:lstStyle/>
          <a:p>
            <a:pPr algn="ctr">
              <a:buClr>
                <a:srgbClr val="00ACE4"/>
              </a:buClr>
              <a:defRPr/>
            </a:pPr>
            <a:r>
              <a:rPr lang="en-US" sz="2000" b="1" dirty="0">
                <a:solidFill>
                  <a:schemeClr val="accent1"/>
                </a:solidFill>
                <a:latin typeface="Century Gothic" panose="020F0302020204030204"/>
              </a:rPr>
              <a:t>Employer </a:t>
            </a:r>
          </a:p>
          <a:p>
            <a:pPr algn="ctr">
              <a:buClr>
                <a:srgbClr val="00ACE4"/>
              </a:buClr>
              <a:defRPr/>
            </a:pPr>
            <a:r>
              <a:rPr lang="en-US" sz="2000" b="1" dirty="0">
                <a:solidFill>
                  <a:schemeClr val="accent1"/>
                </a:solidFill>
                <a:latin typeface="Century Gothic" panose="020F0302020204030204"/>
              </a:rPr>
              <a:t>Oversight</a:t>
            </a:r>
          </a:p>
        </p:txBody>
      </p:sp>
      <p:sp>
        <p:nvSpPr>
          <p:cNvPr id="10" name="Rectangle 9">
            <a:extLst>
              <a:ext uri="{FF2B5EF4-FFF2-40B4-BE49-F238E27FC236}">
                <a16:creationId xmlns:a16="http://schemas.microsoft.com/office/drawing/2014/main" xmlns="" id="{F3E39C48-2065-B84E-991F-39997A178A80}"/>
              </a:ext>
            </a:extLst>
          </p:cNvPr>
          <p:cNvSpPr/>
          <p:nvPr/>
        </p:nvSpPr>
        <p:spPr>
          <a:xfrm>
            <a:off x="9539945" y="5631392"/>
            <a:ext cx="1693211" cy="707886"/>
          </a:xfrm>
          <a:prstGeom prst="rect">
            <a:avLst/>
          </a:prstGeom>
        </p:spPr>
        <p:txBody>
          <a:bodyPr wrap="square">
            <a:spAutoFit/>
          </a:bodyPr>
          <a:lstStyle/>
          <a:p>
            <a:pPr algn="ctr">
              <a:buClr>
                <a:srgbClr val="00ACE4"/>
              </a:buClr>
              <a:defRPr/>
            </a:pPr>
            <a:r>
              <a:rPr lang="en-US" sz="2000" b="1" dirty="0" smtClean="0">
                <a:solidFill>
                  <a:schemeClr val="accent1"/>
                </a:solidFill>
                <a:latin typeface="Century Gothic" panose="020F0302020204030204"/>
              </a:rPr>
              <a:t>Employer contribution</a:t>
            </a:r>
            <a:endParaRPr lang="en-US" sz="2000" b="1" dirty="0">
              <a:solidFill>
                <a:schemeClr val="accent1"/>
              </a:solidFill>
              <a:latin typeface="Century Gothic" panose="020F0302020204030204"/>
            </a:endParaRPr>
          </a:p>
        </p:txBody>
      </p:sp>
    </p:spTree>
    <p:extLst>
      <p:ext uri="{BB962C8B-B14F-4D97-AF65-F5344CB8AC3E}">
        <p14:creationId xmlns:p14="http://schemas.microsoft.com/office/powerpoint/2010/main" val="85046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MWidescreen with Custom">
  <a:themeElements>
    <a:clrScheme name="Custom 3">
      <a:dk1>
        <a:srgbClr val="676869"/>
      </a:dk1>
      <a:lt1>
        <a:srgbClr val="FFFFFF"/>
      </a:lt1>
      <a:dk2>
        <a:srgbClr val="BEC0C0"/>
      </a:dk2>
      <a:lt2>
        <a:srgbClr val="FFFFFF"/>
      </a:lt2>
      <a:accent1>
        <a:srgbClr val="00407F"/>
      </a:accent1>
      <a:accent2>
        <a:srgbClr val="FF7D27"/>
      </a:accent2>
      <a:accent3>
        <a:srgbClr val="4FB936"/>
      </a:accent3>
      <a:accent4>
        <a:srgbClr val="00ACE4"/>
      </a:accent4>
      <a:accent5>
        <a:srgbClr val="F8C700"/>
      </a:accent5>
      <a:accent6>
        <a:srgbClr val="F44046"/>
      </a:accent6>
      <a:hlink>
        <a:srgbClr val="00ACE4"/>
      </a:hlink>
      <a:folHlink>
        <a:srgbClr val="00407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MWidescreen with Custom" id="{2FA93A57-1833-B844-82D9-FEBB7F7214B5}" vid="{991301A2-3B68-484A-86B6-11917BB20F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MWidescreen with Custom_d1158505f9594a78ad4b79d84fd8fdfe">
  <a:themeElements>
    <a:clrScheme name="Custom 3">
      <a:dk1>
        <a:srgbClr val="676869"/>
      </a:dk1>
      <a:lt1>
        <a:srgbClr val="FFFFFF"/>
      </a:lt1>
      <a:dk2>
        <a:srgbClr val="BEC0C0"/>
      </a:dk2>
      <a:lt2>
        <a:srgbClr val="FFFFFF"/>
      </a:lt2>
      <a:accent1>
        <a:srgbClr val="00407F"/>
      </a:accent1>
      <a:accent2>
        <a:srgbClr val="FF7D27"/>
      </a:accent2>
      <a:accent3>
        <a:srgbClr val="4FB936"/>
      </a:accent3>
      <a:accent4>
        <a:srgbClr val="00ACE4"/>
      </a:accent4>
      <a:accent5>
        <a:srgbClr val="F8C700"/>
      </a:accent5>
      <a:accent6>
        <a:srgbClr val="F44046"/>
      </a:accent6>
      <a:hlink>
        <a:srgbClr val="00ACE4"/>
      </a:hlink>
      <a:folHlink>
        <a:srgbClr val="00407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MWidescreen with Custom" id="{2A05342C-121A-5840-AF82-01F992A008D0}" vid="{4A5B2C07-EC39-0048-A808-587FB1D6D08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MMWidescreen with Custom</Template>
  <TotalTime>5230</TotalTime>
  <Words>3295</Words>
  <Application>Microsoft Office PowerPoint</Application>
  <PresentationFormat>Widescreen</PresentationFormat>
  <Paragraphs>370</Paragraphs>
  <Slides>32</Slides>
  <Notes>32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Calibri Light</vt:lpstr>
      <vt:lpstr>Wingdings</vt:lpstr>
      <vt:lpstr>Webdings</vt:lpstr>
      <vt:lpstr>Arial</vt:lpstr>
      <vt:lpstr>Century Gothic Bold</vt:lpstr>
      <vt:lpstr>Calibri</vt:lpstr>
      <vt:lpstr>MS PGothic</vt:lpstr>
      <vt:lpstr>Century Gothic</vt:lpstr>
      <vt:lpstr>MS ??</vt:lpstr>
      <vt:lpstr>Times New Roman</vt:lpstr>
      <vt:lpstr>MMWidescreen with Custom</vt:lpstr>
      <vt:lpstr>Office Theme</vt:lpstr>
      <vt:lpstr>MMWidescreen with Custom_d1158505f9594a78ad4b79d84fd8fdfe</vt:lpstr>
      <vt:lpstr>Getting Started: Learn more about Fulton County Defined Contribution Plan </vt:lpstr>
      <vt:lpstr>What does your retirement look like?</vt:lpstr>
      <vt:lpstr>#1 Social Security</vt:lpstr>
      <vt:lpstr>#1 Social Security</vt:lpstr>
      <vt:lpstr>Increasing Life Expectancies</vt:lpstr>
      <vt:lpstr>PowerPoint Presentation</vt:lpstr>
      <vt:lpstr>Starting Early Saves You Money</vt:lpstr>
      <vt:lpstr>Don’t Wait To Begin Saving</vt:lpstr>
      <vt:lpstr>Your 401(a) Plan Can Help</vt:lpstr>
      <vt:lpstr>How it Works</vt:lpstr>
      <vt:lpstr>Your Matching Opportunity</vt:lpstr>
      <vt:lpstr>Vesting</vt:lpstr>
      <vt:lpstr>Enrolling</vt:lpstr>
      <vt:lpstr>How Much Should You Save?</vt:lpstr>
      <vt:lpstr>Investing &amp; Asset Allocation</vt:lpstr>
      <vt:lpstr>Pick Your Investment Style</vt:lpstr>
      <vt:lpstr>Diversify Your Portfolio</vt:lpstr>
      <vt:lpstr>Professionally Managed - Target Date Funds</vt:lpstr>
      <vt:lpstr>How Target Date Funds Work</vt:lpstr>
      <vt:lpstr>Professionally Managed - Risk-Based Portfolios</vt:lpstr>
      <vt:lpstr>Selecting A Risk-Based Fund - What Is Your Risk Tolerance?</vt:lpstr>
      <vt:lpstr>Build My Own</vt:lpstr>
      <vt:lpstr>Investment Notes</vt:lpstr>
      <vt:lpstr>Investment Notes</vt:lpstr>
      <vt:lpstr>Investment Notes – Target Date Funds</vt:lpstr>
      <vt:lpstr>Consolidate Retirement Savings to Simplify Your Finances</vt:lpstr>
      <vt:lpstr>Consolidation Options</vt:lpstr>
      <vt:lpstr>MassMutual is Here to Help</vt:lpstr>
      <vt:lpstr>RetireSMART App</vt:lpstr>
      <vt:lpstr>Take the Final Steps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Macy, Lorrie</dc:creator>
  <cp:lastModifiedBy>Dinkins, Jeffrey</cp:lastModifiedBy>
  <cp:revision>310</cp:revision>
  <dcterms:created xsi:type="dcterms:W3CDTF">2018-04-11T13:24:57Z</dcterms:created>
  <dcterms:modified xsi:type="dcterms:W3CDTF">2020-02-28T13:29:25Z</dcterms:modified>
</cp:coreProperties>
</file>